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unito Bold" charset="1" panose="00000000000000000000"/>
      <p:regular r:id="rId18"/>
    </p:embeddedFont>
    <p:embeddedFont>
      <p:font typeface="PT Sans" charset="1" panose="020B0503020203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27" Target="notesSlides/notesSlide9.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15" Target="../media/image20.pn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1047155" y="1894731"/>
            <a:ext cx="9335691" cy="2668637"/>
          </a:xfrm>
          <a:prstGeom prst="rect">
            <a:avLst/>
          </a:prstGeom>
        </p:spPr>
        <p:txBody>
          <a:bodyPr anchor="t" rtlCol="false" tIns="0" lIns="0" bIns="0" rIns="0">
            <a:spAutoFit/>
          </a:bodyPr>
          <a:lstStyle/>
          <a:p>
            <a:pPr algn="l">
              <a:lnSpc>
                <a:spcPts val="6875"/>
              </a:lnSpc>
            </a:pPr>
            <a:r>
              <a:rPr lang="en-US" sz="5500" b="true">
                <a:solidFill>
                  <a:srgbClr val="00002E"/>
                </a:solidFill>
                <a:latin typeface="Nunito Bold"/>
                <a:ea typeface="Nunito Bold"/>
                <a:cs typeface="Nunito Bold"/>
                <a:sym typeface="Nunito Bold"/>
              </a:rPr>
              <a:t>Revolutionizing Agriculture with Data-Driven Crop Recommendations</a:t>
            </a:r>
          </a:p>
        </p:txBody>
      </p:sp>
      <p:sp>
        <p:nvSpPr>
          <p:cNvPr name="TextBox 8" id="8"/>
          <p:cNvSpPr txBox="true"/>
          <p:nvPr/>
        </p:nvSpPr>
        <p:spPr>
          <a:xfrm rot="0">
            <a:off x="1047155" y="4916835"/>
            <a:ext cx="9335691" cy="34467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Welcome to this presentation on the Crop Recommendation System, a cutting-edge machine learning application designed to empower farmers and agricultural professionals. This system analyzes various environmental and soil conditions to provide precise, data-driven suggestions for optimal crop selection. Our goal is to help you boost yields, increase profitability, and make more informed decisions for a sustainable future in agriculture.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TextBox 5" id="5"/>
          <p:cNvSpPr txBox="true"/>
          <p:nvPr/>
        </p:nvSpPr>
        <p:spPr>
          <a:xfrm rot="0">
            <a:off x="1047155" y="1284685"/>
            <a:ext cx="16193690" cy="1788616"/>
          </a:xfrm>
          <a:prstGeom prst="rect">
            <a:avLst/>
          </a:prstGeom>
        </p:spPr>
        <p:txBody>
          <a:bodyPr anchor="t" rtlCol="false" tIns="0" lIns="0" bIns="0" rIns="0">
            <a:spAutoFit/>
          </a:bodyPr>
          <a:lstStyle/>
          <a:p>
            <a:pPr algn="l">
              <a:lnSpc>
                <a:spcPts val="6875"/>
              </a:lnSpc>
            </a:pPr>
            <a:r>
              <a:rPr lang="en-US" sz="5500" b="true">
                <a:solidFill>
                  <a:srgbClr val="00002E"/>
                </a:solidFill>
                <a:latin typeface="Nunito Bold"/>
                <a:ea typeface="Nunito Bold"/>
                <a:cs typeface="Nunito Bold"/>
                <a:sym typeface="Nunito Bold"/>
              </a:rPr>
              <a:t>Understanding the Core Problem: Suboptimal Crop Selection</a:t>
            </a:r>
          </a:p>
        </p:txBody>
      </p:sp>
      <p:sp>
        <p:nvSpPr>
          <p:cNvPr name="TextBox 6" id="6"/>
          <p:cNvSpPr txBox="true"/>
          <p:nvPr/>
        </p:nvSpPr>
        <p:spPr>
          <a:xfrm rot="0">
            <a:off x="1047155" y="3802112"/>
            <a:ext cx="5208783" cy="430212"/>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Traditional Challenges</a:t>
            </a:r>
          </a:p>
        </p:txBody>
      </p:sp>
      <p:sp>
        <p:nvSpPr>
          <p:cNvPr name="TextBox 7" id="7"/>
          <p:cNvSpPr txBox="true"/>
          <p:nvPr/>
        </p:nvSpPr>
        <p:spPr>
          <a:xfrm rot="0">
            <a:off x="1047155" y="4464992"/>
            <a:ext cx="7731919" cy="248915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Farmers often rely on historical practices, intuition, or limited local knowledge for crop selection. This can lead to suboptimal yields, increased resource waste, and reduced profitability due to crops not being ideally suited for specific conditions.</a:t>
            </a:r>
          </a:p>
        </p:txBody>
      </p:sp>
      <p:sp>
        <p:nvSpPr>
          <p:cNvPr name="TextBox 8" id="8"/>
          <p:cNvSpPr txBox="true"/>
          <p:nvPr/>
        </p:nvSpPr>
        <p:spPr>
          <a:xfrm rot="0">
            <a:off x="1047155" y="7128122"/>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Over-reliance on experience</a:t>
            </a:r>
          </a:p>
        </p:txBody>
      </p:sp>
      <p:sp>
        <p:nvSpPr>
          <p:cNvPr name="TextBox 9" id="9"/>
          <p:cNvSpPr txBox="true"/>
          <p:nvPr/>
        </p:nvSpPr>
        <p:spPr>
          <a:xfrm rot="0">
            <a:off x="1047155" y="7711529"/>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Limited data analysis capabilities</a:t>
            </a:r>
          </a:p>
        </p:txBody>
      </p:sp>
      <p:sp>
        <p:nvSpPr>
          <p:cNvPr name="TextBox 10" id="10"/>
          <p:cNvSpPr txBox="true"/>
          <p:nvPr/>
        </p:nvSpPr>
        <p:spPr>
          <a:xfrm rot="0">
            <a:off x="1047155" y="8294935"/>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Risk of crop failure</a:t>
            </a:r>
          </a:p>
        </p:txBody>
      </p:sp>
      <p:sp>
        <p:nvSpPr>
          <p:cNvPr name="TextBox 11" id="11"/>
          <p:cNvSpPr txBox="true"/>
          <p:nvPr/>
        </p:nvSpPr>
        <p:spPr>
          <a:xfrm rot="0">
            <a:off x="9518451" y="3802112"/>
            <a:ext cx="4700734" cy="430212"/>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Impacts of Mismanagement</a:t>
            </a:r>
          </a:p>
        </p:txBody>
      </p:sp>
      <p:sp>
        <p:nvSpPr>
          <p:cNvPr name="TextBox 12" id="12"/>
          <p:cNvSpPr txBox="true"/>
          <p:nvPr/>
        </p:nvSpPr>
        <p:spPr>
          <a:xfrm rot="0">
            <a:off x="9518451" y="4464992"/>
            <a:ext cx="7731919" cy="248915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Incorrect crop choices can deplete soil nutrients, exacerbate water scarcity, and increase susceptibility to pests and diseases. The long-term effects include soil degradation, decreased productivity, and significant financial losses for farmers.</a:t>
            </a:r>
          </a:p>
        </p:txBody>
      </p:sp>
      <p:sp>
        <p:nvSpPr>
          <p:cNvPr name="TextBox 13" id="13"/>
          <p:cNvSpPr txBox="true"/>
          <p:nvPr/>
        </p:nvSpPr>
        <p:spPr>
          <a:xfrm rot="0">
            <a:off x="9518451" y="7128122"/>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Environmental degradation</a:t>
            </a:r>
          </a:p>
        </p:txBody>
      </p:sp>
      <p:sp>
        <p:nvSpPr>
          <p:cNvPr name="TextBox 14" id="14"/>
          <p:cNvSpPr txBox="true"/>
          <p:nvPr/>
        </p:nvSpPr>
        <p:spPr>
          <a:xfrm rot="0">
            <a:off x="9518451" y="7711529"/>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Economic instability</a:t>
            </a:r>
          </a:p>
        </p:txBody>
      </p:sp>
      <p:sp>
        <p:nvSpPr>
          <p:cNvPr name="TextBox 15" id="15"/>
          <p:cNvSpPr txBox="true"/>
          <p:nvPr/>
        </p:nvSpPr>
        <p:spPr>
          <a:xfrm rot="0">
            <a:off x="9518451" y="8294935"/>
            <a:ext cx="7731919" cy="57403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00002E"/>
                </a:solidFill>
                <a:latin typeface="PT Sans"/>
                <a:ea typeface="PT Sans"/>
                <a:cs typeface="PT Sans"/>
                <a:sym typeface="PT Sans"/>
              </a:rPr>
              <a:t>Reduced food security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712720" y="908894"/>
            <a:ext cx="9720560" cy="1465064"/>
          </a:xfrm>
          <a:prstGeom prst="rect">
            <a:avLst/>
          </a:prstGeom>
        </p:spPr>
        <p:txBody>
          <a:bodyPr anchor="t" rtlCol="false" tIns="0" lIns="0" bIns="0" rIns="0">
            <a:spAutoFit/>
          </a:bodyPr>
          <a:lstStyle/>
          <a:p>
            <a:pPr algn="l">
              <a:lnSpc>
                <a:spcPts val="5625"/>
              </a:lnSpc>
            </a:pPr>
            <a:r>
              <a:rPr lang="en-US" sz="4499" b="true">
                <a:solidFill>
                  <a:srgbClr val="00002E"/>
                </a:solidFill>
                <a:latin typeface="Nunito Bold"/>
                <a:ea typeface="Nunito Bold"/>
                <a:cs typeface="Nunito Bold"/>
                <a:sym typeface="Nunito Bold"/>
              </a:rPr>
              <a:t>Introducing the Crop Recommendation System</a:t>
            </a:r>
          </a:p>
        </p:txBody>
      </p:sp>
      <p:sp>
        <p:nvSpPr>
          <p:cNvPr name="TextBox 7" id="7"/>
          <p:cNvSpPr txBox="true"/>
          <p:nvPr/>
        </p:nvSpPr>
        <p:spPr>
          <a:xfrm rot="0">
            <a:off x="7712720" y="2673549"/>
            <a:ext cx="9720560" cy="1629370"/>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The Crop Recommendation System is an innovative machine learning solution engineered to guide farmers in selecting the most appropriate crops for their specific conditions. By integrating diverse environmental and soil data, the system generates personalized recommendations, fostering enhanced productivity and economic viability.</a:t>
            </a:r>
          </a:p>
        </p:txBody>
      </p:sp>
      <p:sp>
        <p:nvSpPr>
          <p:cNvPr name="Freeform 8" id="8" descr="preencoded.png"/>
          <p:cNvSpPr/>
          <p:nvPr/>
        </p:nvSpPr>
        <p:spPr>
          <a:xfrm flipH="false" flipV="false" rot="0">
            <a:off x="7712720" y="4577655"/>
            <a:ext cx="610492" cy="610492"/>
          </a:xfrm>
          <a:custGeom>
            <a:avLst/>
            <a:gdLst/>
            <a:ahLst/>
            <a:cxnLst/>
            <a:rect r="r" b="b" t="t" l="l"/>
            <a:pathLst>
              <a:path h="610492" w="610492">
                <a:moveTo>
                  <a:pt x="0" y="0"/>
                </a:moveTo>
                <a:lnTo>
                  <a:pt x="610492" y="0"/>
                </a:lnTo>
                <a:lnTo>
                  <a:pt x="610492" y="610492"/>
                </a:lnTo>
                <a:lnTo>
                  <a:pt x="0" y="610492"/>
                </a:lnTo>
                <a:lnTo>
                  <a:pt x="0" y="0"/>
                </a:lnTo>
                <a:close/>
              </a:path>
            </a:pathLst>
          </a:custGeom>
          <a:blipFill>
            <a:blip r:embed="rId5"/>
            <a:stretch>
              <a:fillRect l="0" t="0" r="0" b="0"/>
            </a:stretch>
          </a:blipFill>
        </p:spPr>
      </p:sp>
      <p:sp>
        <p:nvSpPr>
          <p:cNvPr name="TextBox 9" id="9"/>
          <p:cNvSpPr txBox="true"/>
          <p:nvPr/>
        </p:nvSpPr>
        <p:spPr>
          <a:xfrm rot="0">
            <a:off x="7712720" y="5413325"/>
            <a:ext cx="2873276" cy="378173"/>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Optimized Yields</a:t>
            </a:r>
          </a:p>
        </p:txBody>
      </p:sp>
      <p:sp>
        <p:nvSpPr>
          <p:cNvPr name="TextBox 10" id="10"/>
          <p:cNvSpPr txBox="true"/>
          <p:nvPr/>
        </p:nvSpPr>
        <p:spPr>
          <a:xfrm rot="0">
            <a:off x="7712720" y="5871270"/>
            <a:ext cx="3036689" cy="848022"/>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Select crops that thrive in your specific conditions.</a:t>
            </a:r>
          </a:p>
        </p:txBody>
      </p:sp>
      <p:sp>
        <p:nvSpPr>
          <p:cNvPr name="Freeform 11" id="11" descr="preencoded.png"/>
          <p:cNvSpPr/>
          <p:nvPr/>
        </p:nvSpPr>
        <p:spPr>
          <a:xfrm flipH="false" flipV="false" rot="0">
            <a:off x="11054655" y="4577655"/>
            <a:ext cx="610493" cy="610492"/>
          </a:xfrm>
          <a:custGeom>
            <a:avLst/>
            <a:gdLst/>
            <a:ahLst/>
            <a:cxnLst/>
            <a:rect r="r" b="b" t="t" l="l"/>
            <a:pathLst>
              <a:path h="610492" w="610493">
                <a:moveTo>
                  <a:pt x="0" y="0"/>
                </a:moveTo>
                <a:lnTo>
                  <a:pt x="610492" y="0"/>
                </a:lnTo>
                <a:lnTo>
                  <a:pt x="610492" y="610492"/>
                </a:lnTo>
                <a:lnTo>
                  <a:pt x="0" y="610492"/>
                </a:lnTo>
                <a:lnTo>
                  <a:pt x="0" y="0"/>
                </a:lnTo>
                <a:close/>
              </a:path>
            </a:pathLst>
          </a:custGeom>
          <a:blipFill>
            <a:blip r:embed="rId6"/>
            <a:stretch>
              <a:fillRect l="0" t="0" r="0" b="0"/>
            </a:stretch>
          </a:blipFill>
        </p:spPr>
      </p:sp>
      <p:sp>
        <p:nvSpPr>
          <p:cNvPr name="TextBox 12" id="12"/>
          <p:cNvSpPr txBox="true"/>
          <p:nvPr/>
        </p:nvSpPr>
        <p:spPr>
          <a:xfrm rot="0">
            <a:off x="11054655" y="5413325"/>
            <a:ext cx="3952429" cy="357188"/>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Increased Profitability</a:t>
            </a:r>
          </a:p>
        </p:txBody>
      </p:sp>
      <p:sp>
        <p:nvSpPr>
          <p:cNvPr name="TextBox 13" id="13"/>
          <p:cNvSpPr txBox="true"/>
          <p:nvPr/>
        </p:nvSpPr>
        <p:spPr>
          <a:xfrm rot="0">
            <a:off x="11054655" y="5871270"/>
            <a:ext cx="3036689" cy="848022"/>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Maximize returns by making data-driven choices.</a:t>
            </a:r>
          </a:p>
        </p:txBody>
      </p:sp>
      <p:sp>
        <p:nvSpPr>
          <p:cNvPr name="Freeform 14" id="14" descr="preencoded.png"/>
          <p:cNvSpPr/>
          <p:nvPr/>
        </p:nvSpPr>
        <p:spPr>
          <a:xfrm flipH="false" flipV="false" rot="0">
            <a:off x="14396591" y="4577655"/>
            <a:ext cx="610492" cy="610492"/>
          </a:xfrm>
          <a:custGeom>
            <a:avLst/>
            <a:gdLst/>
            <a:ahLst/>
            <a:cxnLst/>
            <a:rect r="r" b="b" t="t" l="l"/>
            <a:pathLst>
              <a:path h="610492" w="610492">
                <a:moveTo>
                  <a:pt x="0" y="0"/>
                </a:moveTo>
                <a:lnTo>
                  <a:pt x="610493" y="0"/>
                </a:lnTo>
                <a:lnTo>
                  <a:pt x="610493" y="610492"/>
                </a:lnTo>
                <a:lnTo>
                  <a:pt x="0" y="610492"/>
                </a:lnTo>
                <a:lnTo>
                  <a:pt x="0" y="0"/>
                </a:lnTo>
                <a:close/>
              </a:path>
            </a:pathLst>
          </a:custGeom>
          <a:blipFill>
            <a:blip r:embed="rId7"/>
            <a:stretch>
              <a:fillRect l="0" t="0" r="0" b="0"/>
            </a:stretch>
          </a:blipFill>
        </p:spPr>
      </p:sp>
      <p:sp>
        <p:nvSpPr>
          <p:cNvPr name="TextBox 15" id="15"/>
          <p:cNvSpPr txBox="true"/>
          <p:nvPr/>
        </p:nvSpPr>
        <p:spPr>
          <a:xfrm rot="0">
            <a:off x="14396591" y="5413325"/>
            <a:ext cx="2873276" cy="378173"/>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Sustainable Practices</a:t>
            </a:r>
          </a:p>
        </p:txBody>
      </p:sp>
      <p:sp>
        <p:nvSpPr>
          <p:cNvPr name="TextBox 16" id="16"/>
          <p:cNvSpPr txBox="true"/>
          <p:nvPr/>
        </p:nvSpPr>
        <p:spPr>
          <a:xfrm rot="0">
            <a:off x="14396591" y="5871270"/>
            <a:ext cx="3036689" cy="848022"/>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Promote ecological balance and soil health.</a:t>
            </a:r>
          </a:p>
        </p:txBody>
      </p:sp>
      <p:sp>
        <p:nvSpPr>
          <p:cNvPr name="Freeform 17" id="17" descr="preencoded.png"/>
          <p:cNvSpPr/>
          <p:nvPr/>
        </p:nvSpPr>
        <p:spPr>
          <a:xfrm flipH="false" flipV="false" rot="0">
            <a:off x="7712720" y="7207746"/>
            <a:ext cx="610492" cy="610492"/>
          </a:xfrm>
          <a:custGeom>
            <a:avLst/>
            <a:gdLst/>
            <a:ahLst/>
            <a:cxnLst/>
            <a:rect r="r" b="b" t="t" l="l"/>
            <a:pathLst>
              <a:path h="610492" w="610492">
                <a:moveTo>
                  <a:pt x="0" y="0"/>
                </a:moveTo>
                <a:lnTo>
                  <a:pt x="610492" y="0"/>
                </a:lnTo>
                <a:lnTo>
                  <a:pt x="610492" y="610493"/>
                </a:lnTo>
                <a:lnTo>
                  <a:pt x="0" y="610493"/>
                </a:lnTo>
                <a:lnTo>
                  <a:pt x="0" y="0"/>
                </a:lnTo>
                <a:close/>
              </a:path>
            </a:pathLst>
          </a:custGeom>
          <a:blipFill>
            <a:blip r:embed="rId8"/>
            <a:stretch>
              <a:fillRect l="0" t="0" r="0" b="0"/>
            </a:stretch>
          </a:blipFill>
        </p:spPr>
      </p:sp>
      <p:sp>
        <p:nvSpPr>
          <p:cNvPr name="TextBox 18" id="18"/>
          <p:cNvSpPr txBox="true"/>
          <p:nvPr/>
        </p:nvSpPr>
        <p:spPr>
          <a:xfrm rot="0">
            <a:off x="7712720" y="8043416"/>
            <a:ext cx="2873276" cy="378173"/>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Informed Decisions</a:t>
            </a:r>
          </a:p>
        </p:txBody>
      </p:sp>
      <p:sp>
        <p:nvSpPr>
          <p:cNvPr name="TextBox 19" id="19"/>
          <p:cNvSpPr txBox="true"/>
          <p:nvPr/>
        </p:nvSpPr>
        <p:spPr>
          <a:xfrm rot="0">
            <a:off x="7712720" y="8501360"/>
            <a:ext cx="3036689" cy="848022"/>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Leverage predictive models for precise guidance.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TextBox 5" id="5"/>
          <p:cNvSpPr txBox="true"/>
          <p:nvPr/>
        </p:nvSpPr>
        <p:spPr>
          <a:xfrm rot="0">
            <a:off x="1047155" y="914400"/>
            <a:ext cx="14482612" cy="860425"/>
          </a:xfrm>
          <a:prstGeom prst="rect">
            <a:avLst/>
          </a:prstGeom>
        </p:spPr>
        <p:txBody>
          <a:bodyPr anchor="t" rtlCol="false" tIns="0" lIns="0" bIns="0" rIns="0">
            <a:spAutoFit/>
          </a:bodyPr>
          <a:lstStyle/>
          <a:p>
            <a:pPr algn="l">
              <a:lnSpc>
                <a:spcPts val="6875"/>
              </a:lnSpc>
            </a:pPr>
            <a:r>
              <a:rPr lang="en-US" sz="5500" b="true">
                <a:solidFill>
                  <a:srgbClr val="00002E"/>
                </a:solidFill>
                <a:latin typeface="Nunito Bold"/>
                <a:ea typeface="Nunito Bold"/>
                <a:cs typeface="Nunito Bold"/>
                <a:sym typeface="Nunito Bold"/>
              </a:rPr>
              <a:t>Key Factors Influencing Crop Suitability</a:t>
            </a:r>
          </a:p>
        </p:txBody>
      </p:sp>
      <p:sp>
        <p:nvSpPr>
          <p:cNvPr name="TextBox 6" id="6"/>
          <p:cNvSpPr txBox="true"/>
          <p:nvPr/>
        </p:nvSpPr>
        <p:spPr>
          <a:xfrm rot="0">
            <a:off x="1047155" y="2326184"/>
            <a:ext cx="16193690" cy="10528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Our system meticulously analyzes a comprehensive suite of environmental and soil parameters to deliver highly accurate crop recommendations. Understanding these factors is crucial for successful cultivation and optimal resource allocation.</a:t>
            </a:r>
          </a:p>
        </p:txBody>
      </p:sp>
      <p:sp>
        <p:nvSpPr>
          <p:cNvPr name="TextBox 7" id="7"/>
          <p:cNvSpPr txBox="true"/>
          <p:nvPr/>
        </p:nvSpPr>
        <p:spPr>
          <a:xfrm rot="0">
            <a:off x="3057525" y="3696444"/>
            <a:ext cx="3520231" cy="458986"/>
          </a:xfrm>
          <a:prstGeom prst="rect">
            <a:avLst/>
          </a:prstGeom>
        </p:spPr>
        <p:txBody>
          <a:bodyPr anchor="t" rtlCol="false" tIns="0" lIns="0" bIns="0" rIns="0">
            <a:spAutoFit/>
          </a:bodyPr>
          <a:lstStyle/>
          <a:p>
            <a:pPr algn="r">
              <a:lnSpc>
                <a:spcPts val="3437"/>
              </a:lnSpc>
            </a:pPr>
            <a:r>
              <a:rPr lang="en-US" sz="2750" b="true">
                <a:solidFill>
                  <a:srgbClr val="00002E"/>
                </a:solidFill>
                <a:latin typeface="Nunito Bold"/>
                <a:ea typeface="Nunito Bold"/>
                <a:cs typeface="Nunito Bold"/>
                <a:sym typeface="Nunito Bold"/>
              </a:rPr>
              <a:t>Soil pH</a:t>
            </a:r>
          </a:p>
        </p:txBody>
      </p:sp>
      <p:sp>
        <p:nvSpPr>
          <p:cNvPr name="TextBox 8" id="8"/>
          <p:cNvSpPr txBox="true"/>
          <p:nvPr/>
        </p:nvSpPr>
        <p:spPr>
          <a:xfrm rot="0">
            <a:off x="1047155" y="4239666"/>
            <a:ext cx="5530602" cy="1052810"/>
          </a:xfrm>
          <a:prstGeom prst="rect">
            <a:avLst/>
          </a:prstGeom>
        </p:spPr>
        <p:txBody>
          <a:bodyPr anchor="t" rtlCol="false" tIns="0" lIns="0" bIns="0" rIns="0">
            <a:spAutoFit/>
          </a:bodyPr>
          <a:lstStyle/>
          <a:p>
            <a:pPr algn="r">
              <a:lnSpc>
                <a:spcPts val="3750"/>
              </a:lnSpc>
            </a:pPr>
            <a:r>
              <a:rPr lang="en-US" sz="2312">
                <a:solidFill>
                  <a:srgbClr val="00002E"/>
                </a:solidFill>
                <a:latin typeface="PT Sans"/>
                <a:ea typeface="PT Sans"/>
                <a:cs typeface="PT Sans"/>
                <a:sym typeface="PT Sans"/>
              </a:rPr>
              <a:t>Optimal acidity/alkalinity for nutrient absorption.</a:t>
            </a:r>
          </a:p>
        </p:txBody>
      </p:sp>
      <p:sp>
        <p:nvSpPr>
          <p:cNvPr name="Freeform 9" id="9"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4"/>
            <a:stretch>
              <a:fillRect l="0" t="0" r="0" b="0"/>
            </a:stretch>
          </a:blipFill>
        </p:spPr>
      </p:sp>
      <p:grpSp>
        <p:nvGrpSpPr>
          <p:cNvPr name="Group 10" id="10"/>
          <p:cNvGrpSpPr/>
          <p:nvPr/>
        </p:nvGrpSpPr>
        <p:grpSpPr>
          <a:xfrm rot="0">
            <a:off x="7664649" y="4251572"/>
            <a:ext cx="776585" cy="776585"/>
            <a:chOff x="0" y="0"/>
            <a:chExt cx="1035447" cy="1035447"/>
          </a:xfrm>
        </p:grpSpPr>
        <p:sp>
          <p:nvSpPr>
            <p:cNvPr name="Freeform 11" id="11"/>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12" id="12"/>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name="Freeform 13" id="13" descr="preencoded.png"/>
          <p:cNvSpPr/>
          <p:nvPr/>
        </p:nvSpPr>
        <p:spPr>
          <a:xfrm flipH="false" flipV="false" rot="0">
            <a:off x="7884616" y="442942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5"/>
            <a:stretch>
              <a:fillRect l="0" t="-272" r="0" b="-272"/>
            </a:stretch>
          </a:blipFill>
        </p:spPr>
      </p:sp>
      <p:sp>
        <p:nvSpPr>
          <p:cNvPr name="TextBox 14" id="14"/>
          <p:cNvSpPr txBox="true"/>
          <p:nvPr/>
        </p:nvSpPr>
        <p:spPr>
          <a:xfrm rot="0">
            <a:off x="11710244" y="3696444"/>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Climate</a:t>
            </a:r>
          </a:p>
        </p:txBody>
      </p:sp>
      <p:sp>
        <p:nvSpPr>
          <p:cNvPr name="TextBox 15" id="15"/>
          <p:cNvSpPr txBox="true"/>
          <p:nvPr/>
        </p:nvSpPr>
        <p:spPr>
          <a:xfrm rot="0">
            <a:off x="11710244" y="4239666"/>
            <a:ext cx="5530602" cy="10528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Regional weather patterns, seasons, and temperature ranges.</a:t>
            </a:r>
          </a:p>
        </p:txBody>
      </p:sp>
      <p:sp>
        <p:nvSpPr>
          <p:cNvPr name="Freeform 16" id="16"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6"/>
            <a:stretch>
              <a:fillRect l="0" t="0" r="0" b="0"/>
            </a:stretch>
          </a:blipFill>
        </p:spPr>
      </p:sp>
      <p:grpSp>
        <p:nvGrpSpPr>
          <p:cNvPr name="Group 17" id="17"/>
          <p:cNvGrpSpPr/>
          <p:nvPr/>
        </p:nvGrpSpPr>
        <p:grpSpPr>
          <a:xfrm rot="0">
            <a:off x="9846618" y="4251572"/>
            <a:ext cx="776585" cy="776585"/>
            <a:chOff x="0" y="0"/>
            <a:chExt cx="1035447" cy="1035447"/>
          </a:xfrm>
        </p:grpSpPr>
        <p:sp>
          <p:nvSpPr>
            <p:cNvPr name="Freeform 18" id="18"/>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19" id="19"/>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name="Freeform 20" id="20" descr="preencoded.png"/>
          <p:cNvSpPr/>
          <p:nvPr/>
        </p:nvSpPr>
        <p:spPr>
          <a:xfrm flipH="false" flipV="false" rot="0">
            <a:off x="10066585" y="442942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7"/>
            <a:stretch>
              <a:fillRect l="0" t="-272" r="0" b="-272"/>
            </a:stretch>
          </a:blipFill>
        </p:spPr>
      </p:sp>
      <p:sp>
        <p:nvSpPr>
          <p:cNvPr name="TextBox 21" id="21"/>
          <p:cNvSpPr txBox="true"/>
          <p:nvPr/>
        </p:nvSpPr>
        <p:spPr>
          <a:xfrm rot="0">
            <a:off x="12009536" y="5722144"/>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Rainfall</a:t>
            </a:r>
          </a:p>
        </p:txBody>
      </p:sp>
      <p:sp>
        <p:nvSpPr>
          <p:cNvPr name="TextBox 22" id="22"/>
          <p:cNvSpPr txBox="true"/>
          <p:nvPr/>
        </p:nvSpPr>
        <p:spPr>
          <a:xfrm rot="0">
            <a:off x="12009536" y="6265366"/>
            <a:ext cx="5231309" cy="10528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Average precipitation levels and distribution.</a:t>
            </a:r>
          </a:p>
        </p:txBody>
      </p:sp>
      <p:sp>
        <p:nvSpPr>
          <p:cNvPr name="Freeform 23" id="23"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8"/>
            <a:stretch>
              <a:fillRect l="0" t="0" r="0" b="0"/>
            </a:stretch>
          </a:blipFill>
        </p:spPr>
      </p:sp>
      <p:grpSp>
        <p:nvGrpSpPr>
          <p:cNvPr name="Group 24" id="24"/>
          <p:cNvGrpSpPr/>
          <p:nvPr/>
        </p:nvGrpSpPr>
        <p:grpSpPr>
          <a:xfrm rot="0">
            <a:off x="10937676" y="6141392"/>
            <a:ext cx="776585" cy="776585"/>
            <a:chOff x="0" y="0"/>
            <a:chExt cx="1035447" cy="1035447"/>
          </a:xfrm>
        </p:grpSpPr>
        <p:sp>
          <p:nvSpPr>
            <p:cNvPr name="Freeform 25" id="25"/>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26" id="26"/>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name="Freeform 27" id="27" descr="preencoded.png"/>
          <p:cNvSpPr/>
          <p:nvPr/>
        </p:nvSpPr>
        <p:spPr>
          <a:xfrm flipH="false" flipV="false" rot="0">
            <a:off x="11157645" y="631924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9"/>
            <a:stretch>
              <a:fillRect l="0" t="-272" r="0" b="-272"/>
            </a:stretch>
          </a:blipFill>
        </p:spPr>
      </p:sp>
      <p:sp>
        <p:nvSpPr>
          <p:cNvPr name="TextBox 28" id="28"/>
          <p:cNvSpPr txBox="true"/>
          <p:nvPr/>
        </p:nvSpPr>
        <p:spPr>
          <a:xfrm rot="0">
            <a:off x="11710244" y="7747844"/>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Temperature</a:t>
            </a:r>
          </a:p>
        </p:txBody>
      </p:sp>
      <p:sp>
        <p:nvSpPr>
          <p:cNvPr name="TextBox 29" id="29"/>
          <p:cNvSpPr txBox="true"/>
          <p:nvPr/>
        </p:nvSpPr>
        <p:spPr>
          <a:xfrm rot="0">
            <a:off x="11710244" y="8291066"/>
            <a:ext cx="5530602" cy="10528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Daily and seasonal temperature fluctuations.</a:t>
            </a:r>
          </a:p>
        </p:txBody>
      </p:sp>
      <p:sp>
        <p:nvSpPr>
          <p:cNvPr name="Freeform 30" id="30"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10"/>
            <a:stretch>
              <a:fillRect l="0" t="0" r="0" b="0"/>
            </a:stretch>
          </a:blipFill>
        </p:spPr>
      </p:sp>
      <p:grpSp>
        <p:nvGrpSpPr>
          <p:cNvPr name="Group 31" id="31"/>
          <p:cNvGrpSpPr/>
          <p:nvPr/>
        </p:nvGrpSpPr>
        <p:grpSpPr>
          <a:xfrm rot="0">
            <a:off x="9846618" y="8031064"/>
            <a:ext cx="776585" cy="776585"/>
            <a:chOff x="0" y="0"/>
            <a:chExt cx="1035447" cy="1035447"/>
          </a:xfrm>
        </p:grpSpPr>
        <p:sp>
          <p:nvSpPr>
            <p:cNvPr name="Freeform 32" id="32"/>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33" id="33"/>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name="Freeform 34" id="34" descr="preencoded.png"/>
          <p:cNvSpPr/>
          <p:nvPr/>
        </p:nvSpPr>
        <p:spPr>
          <a:xfrm flipH="false" flipV="false" rot="0">
            <a:off x="10066585" y="820891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11"/>
            <a:stretch>
              <a:fillRect l="0" t="-272" r="0" b="-272"/>
            </a:stretch>
          </a:blipFill>
        </p:spPr>
      </p:sp>
      <p:sp>
        <p:nvSpPr>
          <p:cNvPr name="TextBox 35" id="35"/>
          <p:cNvSpPr txBox="true"/>
          <p:nvPr/>
        </p:nvSpPr>
        <p:spPr>
          <a:xfrm rot="0">
            <a:off x="3057525" y="7747844"/>
            <a:ext cx="3520231" cy="458986"/>
          </a:xfrm>
          <a:prstGeom prst="rect">
            <a:avLst/>
          </a:prstGeom>
        </p:spPr>
        <p:txBody>
          <a:bodyPr anchor="t" rtlCol="false" tIns="0" lIns="0" bIns="0" rIns="0">
            <a:spAutoFit/>
          </a:bodyPr>
          <a:lstStyle/>
          <a:p>
            <a:pPr algn="r">
              <a:lnSpc>
                <a:spcPts val="3437"/>
              </a:lnSpc>
            </a:pPr>
            <a:r>
              <a:rPr lang="en-US" sz="2750" b="true">
                <a:solidFill>
                  <a:srgbClr val="00002E"/>
                </a:solidFill>
                <a:latin typeface="Nunito Bold"/>
                <a:ea typeface="Nunito Bold"/>
                <a:cs typeface="Nunito Bold"/>
                <a:sym typeface="Nunito Bold"/>
              </a:rPr>
              <a:t>Humidity</a:t>
            </a:r>
          </a:p>
        </p:txBody>
      </p:sp>
      <p:sp>
        <p:nvSpPr>
          <p:cNvPr name="TextBox 36" id="36"/>
          <p:cNvSpPr txBox="true"/>
          <p:nvPr/>
        </p:nvSpPr>
        <p:spPr>
          <a:xfrm rot="0">
            <a:off x="1047155" y="8291066"/>
            <a:ext cx="5530602" cy="1052810"/>
          </a:xfrm>
          <a:prstGeom prst="rect">
            <a:avLst/>
          </a:prstGeom>
        </p:spPr>
        <p:txBody>
          <a:bodyPr anchor="t" rtlCol="false" tIns="0" lIns="0" bIns="0" rIns="0">
            <a:spAutoFit/>
          </a:bodyPr>
          <a:lstStyle/>
          <a:p>
            <a:pPr algn="r">
              <a:lnSpc>
                <a:spcPts val="3750"/>
              </a:lnSpc>
            </a:pPr>
            <a:r>
              <a:rPr lang="en-US" sz="2312">
                <a:solidFill>
                  <a:srgbClr val="00002E"/>
                </a:solidFill>
                <a:latin typeface="PT Sans"/>
                <a:ea typeface="PT Sans"/>
                <a:cs typeface="PT Sans"/>
                <a:sym typeface="PT Sans"/>
              </a:rPr>
              <a:t>Moisture content in the air affecting plant health.</a:t>
            </a:r>
          </a:p>
        </p:txBody>
      </p:sp>
      <p:sp>
        <p:nvSpPr>
          <p:cNvPr name="Freeform 37" id="37"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12"/>
            <a:stretch>
              <a:fillRect l="0" t="0" r="0" b="0"/>
            </a:stretch>
          </a:blipFill>
        </p:spPr>
      </p:sp>
      <p:grpSp>
        <p:nvGrpSpPr>
          <p:cNvPr name="Group 38" id="38"/>
          <p:cNvGrpSpPr/>
          <p:nvPr/>
        </p:nvGrpSpPr>
        <p:grpSpPr>
          <a:xfrm rot="0">
            <a:off x="7664649" y="8031064"/>
            <a:ext cx="776585" cy="776585"/>
            <a:chOff x="0" y="0"/>
            <a:chExt cx="1035447" cy="1035447"/>
          </a:xfrm>
        </p:grpSpPr>
        <p:sp>
          <p:nvSpPr>
            <p:cNvPr name="Freeform 39" id="39"/>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40" id="40"/>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name="Freeform 41" id="41" descr="preencoded.png"/>
          <p:cNvSpPr/>
          <p:nvPr/>
        </p:nvSpPr>
        <p:spPr>
          <a:xfrm flipH="false" flipV="false" rot="0">
            <a:off x="7884616" y="820891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13"/>
            <a:stretch>
              <a:fillRect l="0" t="-272" r="0" b="-272"/>
            </a:stretch>
          </a:blipFill>
        </p:spPr>
      </p:sp>
      <p:sp>
        <p:nvSpPr>
          <p:cNvPr name="TextBox 42" id="42"/>
          <p:cNvSpPr txBox="true"/>
          <p:nvPr/>
        </p:nvSpPr>
        <p:spPr>
          <a:xfrm rot="0">
            <a:off x="2758231" y="5722144"/>
            <a:ext cx="3520231" cy="458986"/>
          </a:xfrm>
          <a:prstGeom prst="rect">
            <a:avLst/>
          </a:prstGeom>
        </p:spPr>
        <p:txBody>
          <a:bodyPr anchor="t" rtlCol="false" tIns="0" lIns="0" bIns="0" rIns="0">
            <a:spAutoFit/>
          </a:bodyPr>
          <a:lstStyle/>
          <a:p>
            <a:pPr algn="r">
              <a:lnSpc>
                <a:spcPts val="3437"/>
              </a:lnSpc>
            </a:pPr>
            <a:r>
              <a:rPr lang="en-US" sz="2750" b="true">
                <a:solidFill>
                  <a:srgbClr val="00002E"/>
                </a:solidFill>
                <a:latin typeface="Nunito Bold"/>
                <a:ea typeface="Nunito Bold"/>
                <a:cs typeface="Nunito Bold"/>
                <a:sym typeface="Nunito Bold"/>
              </a:rPr>
              <a:t>Soil Type</a:t>
            </a:r>
          </a:p>
        </p:txBody>
      </p:sp>
      <p:sp>
        <p:nvSpPr>
          <p:cNvPr name="TextBox 43" id="43"/>
          <p:cNvSpPr txBox="true"/>
          <p:nvPr/>
        </p:nvSpPr>
        <p:spPr>
          <a:xfrm rot="0">
            <a:off x="1047155" y="6265366"/>
            <a:ext cx="5231309" cy="1052810"/>
          </a:xfrm>
          <a:prstGeom prst="rect">
            <a:avLst/>
          </a:prstGeom>
        </p:spPr>
        <p:txBody>
          <a:bodyPr anchor="t" rtlCol="false" tIns="0" lIns="0" bIns="0" rIns="0">
            <a:spAutoFit/>
          </a:bodyPr>
          <a:lstStyle/>
          <a:p>
            <a:pPr algn="r">
              <a:lnSpc>
                <a:spcPts val="3750"/>
              </a:lnSpc>
            </a:pPr>
            <a:r>
              <a:rPr lang="en-US" sz="2312">
                <a:solidFill>
                  <a:srgbClr val="00002E"/>
                </a:solidFill>
                <a:latin typeface="PT Sans"/>
                <a:ea typeface="PT Sans"/>
                <a:cs typeface="PT Sans"/>
                <a:sym typeface="PT Sans"/>
              </a:rPr>
              <a:t>Texture, composition, and nutrient content of the soil.</a:t>
            </a:r>
          </a:p>
        </p:txBody>
      </p:sp>
      <p:sp>
        <p:nvSpPr>
          <p:cNvPr name="Freeform 44" id="44" descr="preencoded.png"/>
          <p:cNvSpPr/>
          <p:nvPr/>
        </p:nvSpPr>
        <p:spPr>
          <a:xfrm flipH="false" flipV="false" rot="0">
            <a:off x="6876901" y="4262586"/>
            <a:ext cx="4534198" cy="4534197"/>
          </a:xfrm>
          <a:custGeom>
            <a:avLst/>
            <a:gdLst/>
            <a:ahLst/>
            <a:cxnLst/>
            <a:rect r="r" b="b" t="t" l="l"/>
            <a:pathLst>
              <a:path h="4534197" w="4534198">
                <a:moveTo>
                  <a:pt x="0" y="0"/>
                </a:moveTo>
                <a:lnTo>
                  <a:pt x="4534198" y="0"/>
                </a:lnTo>
                <a:lnTo>
                  <a:pt x="4534198" y="4534198"/>
                </a:lnTo>
                <a:lnTo>
                  <a:pt x="0" y="4534198"/>
                </a:lnTo>
                <a:lnTo>
                  <a:pt x="0" y="0"/>
                </a:lnTo>
                <a:close/>
              </a:path>
            </a:pathLst>
          </a:custGeom>
          <a:blipFill>
            <a:blip r:embed="rId14"/>
            <a:stretch>
              <a:fillRect l="0" t="0" r="0" b="0"/>
            </a:stretch>
          </a:blipFill>
        </p:spPr>
      </p:sp>
      <p:grpSp>
        <p:nvGrpSpPr>
          <p:cNvPr name="Group 45" id="45"/>
          <p:cNvGrpSpPr/>
          <p:nvPr/>
        </p:nvGrpSpPr>
        <p:grpSpPr>
          <a:xfrm rot="0">
            <a:off x="6573590" y="6141392"/>
            <a:ext cx="776585" cy="776585"/>
            <a:chOff x="0" y="0"/>
            <a:chExt cx="1035447" cy="1035447"/>
          </a:xfrm>
        </p:grpSpPr>
        <p:sp>
          <p:nvSpPr>
            <p:cNvPr name="Freeform 46" id="46"/>
            <p:cNvSpPr/>
            <p:nvPr/>
          </p:nvSpPr>
          <p:spPr>
            <a:xfrm flipH="false" flipV="false" rot="0">
              <a:off x="19050" y="19050"/>
              <a:ext cx="997331" cy="997331"/>
            </a:xfrm>
            <a:custGeom>
              <a:avLst/>
              <a:gdLst/>
              <a:ahLst/>
              <a:cxnLst/>
              <a:rect r="r" b="b" t="t" l="l"/>
              <a:pathLst>
                <a:path h="997331" w="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name="Freeform 47" id="47"/>
            <p:cNvSpPr/>
            <p:nvPr/>
          </p:nvSpPr>
          <p:spPr>
            <a:xfrm flipH="false" flipV="false" rot="0">
              <a:off x="0" y="0"/>
              <a:ext cx="1035431" cy="1035558"/>
            </a:xfrm>
            <a:custGeom>
              <a:avLst/>
              <a:gdLst/>
              <a:ahLst/>
              <a:cxnLst/>
              <a:rect r="r" b="b" t="t" l="l"/>
              <a:pathLst>
                <a:path h="1035558" w="1035431">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name="Freeform 48" id="48" descr="preencoded.png"/>
          <p:cNvSpPr/>
          <p:nvPr/>
        </p:nvSpPr>
        <p:spPr>
          <a:xfrm flipH="false" flipV="false" rot="0">
            <a:off x="6793558" y="6319242"/>
            <a:ext cx="336500" cy="420738"/>
          </a:xfrm>
          <a:custGeom>
            <a:avLst/>
            <a:gdLst/>
            <a:ahLst/>
            <a:cxnLst/>
            <a:rect r="r" b="b" t="t" l="l"/>
            <a:pathLst>
              <a:path h="420738" w="336500">
                <a:moveTo>
                  <a:pt x="0" y="0"/>
                </a:moveTo>
                <a:lnTo>
                  <a:pt x="336500" y="0"/>
                </a:lnTo>
                <a:lnTo>
                  <a:pt x="336500" y="420738"/>
                </a:lnTo>
                <a:lnTo>
                  <a:pt x="0" y="420738"/>
                </a:lnTo>
                <a:lnTo>
                  <a:pt x="0" y="0"/>
                </a:lnTo>
                <a:close/>
              </a:path>
            </a:pathLst>
          </a:custGeom>
          <a:blipFill>
            <a:blip r:embed="rId15"/>
            <a:stretch>
              <a:fillRect l="0" t="-272" r="0" b="-27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TextBox 5" id="5"/>
          <p:cNvSpPr txBox="true"/>
          <p:nvPr/>
        </p:nvSpPr>
        <p:spPr>
          <a:xfrm rot="0">
            <a:off x="782091" y="737741"/>
            <a:ext cx="10119630" cy="644525"/>
          </a:xfrm>
          <a:prstGeom prst="rect">
            <a:avLst/>
          </a:prstGeom>
        </p:spPr>
        <p:txBody>
          <a:bodyPr anchor="t" rtlCol="false" tIns="0" lIns="0" bIns="0" rIns="0">
            <a:spAutoFit/>
          </a:bodyPr>
          <a:lstStyle/>
          <a:p>
            <a:pPr algn="l">
              <a:lnSpc>
                <a:spcPts val="5124"/>
              </a:lnSpc>
            </a:pPr>
            <a:r>
              <a:rPr lang="en-US" sz="4124" b="true">
                <a:solidFill>
                  <a:srgbClr val="00002E"/>
                </a:solidFill>
                <a:latin typeface="Nunito Bold"/>
                <a:ea typeface="Nunito Bold"/>
                <a:cs typeface="Nunito Bold"/>
                <a:sym typeface="Nunito Bold"/>
              </a:rPr>
              <a:t>The System's Operational Workflow</a:t>
            </a:r>
          </a:p>
        </p:txBody>
      </p:sp>
      <p:sp>
        <p:nvSpPr>
          <p:cNvPr name="TextBox 6" id="6"/>
          <p:cNvSpPr txBox="true"/>
          <p:nvPr/>
        </p:nvSpPr>
        <p:spPr>
          <a:xfrm rot="0">
            <a:off x="782091" y="1784597"/>
            <a:ext cx="16723816" cy="790872"/>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The Crop Recommendation System operates through a well-defined workflow, ensuring accurate and reliable recommendations. Each stage is critical to transforming raw data into actionable insights for farmers.</a:t>
            </a:r>
          </a:p>
        </p:txBody>
      </p:sp>
      <p:sp>
        <p:nvSpPr>
          <p:cNvPr name="Freeform 7" id="7" descr="preencoded.png"/>
          <p:cNvSpPr/>
          <p:nvPr/>
        </p:nvSpPr>
        <p:spPr>
          <a:xfrm flipH="false" flipV="false" rot="0">
            <a:off x="782091" y="2826841"/>
            <a:ext cx="1117252" cy="1340644"/>
          </a:xfrm>
          <a:custGeom>
            <a:avLst/>
            <a:gdLst/>
            <a:ahLst/>
            <a:cxnLst/>
            <a:rect r="r" b="b" t="t" l="l"/>
            <a:pathLst>
              <a:path h="1340644" w="1117252">
                <a:moveTo>
                  <a:pt x="0" y="0"/>
                </a:moveTo>
                <a:lnTo>
                  <a:pt x="1117253" y="0"/>
                </a:lnTo>
                <a:lnTo>
                  <a:pt x="1117253" y="1340644"/>
                </a:lnTo>
                <a:lnTo>
                  <a:pt x="0" y="1340644"/>
                </a:lnTo>
                <a:lnTo>
                  <a:pt x="0" y="0"/>
                </a:lnTo>
                <a:close/>
              </a:path>
            </a:pathLst>
          </a:custGeom>
          <a:blipFill>
            <a:blip r:embed="rId4"/>
            <a:stretch>
              <a:fillRect l="0" t="-215" r="0" b="-215"/>
            </a:stretch>
          </a:blipFill>
        </p:spPr>
      </p:sp>
      <p:sp>
        <p:nvSpPr>
          <p:cNvPr name="TextBox 8" id="8"/>
          <p:cNvSpPr txBox="true"/>
          <p:nvPr/>
        </p:nvSpPr>
        <p:spPr>
          <a:xfrm rot="0">
            <a:off x="2234505" y="3040707"/>
            <a:ext cx="2628751" cy="337989"/>
          </a:xfrm>
          <a:prstGeom prst="rect">
            <a:avLst/>
          </a:prstGeom>
        </p:spPr>
        <p:txBody>
          <a:bodyPr anchor="t" rtlCol="false" tIns="0" lIns="0" bIns="0" rIns="0">
            <a:spAutoFit/>
          </a:bodyPr>
          <a:lstStyle/>
          <a:p>
            <a:pPr algn="l">
              <a:lnSpc>
                <a:spcPts val="2562"/>
              </a:lnSpc>
            </a:pPr>
            <a:r>
              <a:rPr lang="en-US" sz="2062" b="true">
                <a:solidFill>
                  <a:srgbClr val="00002E"/>
                </a:solidFill>
                <a:latin typeface="Nunito Bold"/>
                <a:ea typeface="Nunito Bold"/>
                <a:cs typeface="Nunito Bold"/>
                <a:sym typeface="Nunito Bold"/>
              </a:rPr>
              <a:t>Input Data Collection</a:t>
            </a:r>
          </a:p>
        </p:txBody>
      </p:sp>
      <p:sp>
        <p:nvSpPr>
          <p:cNvPr name="TextBox 9" id="9"/>
          <p:cNvSpPr txBox="true"/>
          <p:nvPr/>
        </p:nvSpPr>
        <p:spPr>
          <a:xfrm rot="0">
            <a:off x="2234505" y="3436441"/>
            <a:ext cx="15271402" cy="433536"/>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Users input soil parameters, climate data, and geographic location through a user-friendly interface.</a:t>
            </a:r>
          </a:p>
        </p:txBody>
      </p:sp>
      <p:sp>
        <p:nvSpPr>
          <p:cNvPr name="Freeform 10" id="10" descr="preencoded.png"/>
          <p:cNvSpPr/>
          <p:nvPr/>
        </p:nvSpPr>
        <p:spPr>
          <a:xfrm flipH="false" flipV="false" rot="0">
            <a:off x="782091" y="4167485"/>
            <a:ext cx="1117252" cy="1340644"/>
          </a:xfrm>
          <a:custGeom>
            <a:avLst/>
            <a:gdLst/>
            <a:ahLst/>
            <a:cxnLst/>
            <a:rect r="r" b="b" t="t" l="l"/>
            <a:pathLst>
              <a:path h="1340644" w="1117252">
                <a:moveTo>
                  <a:pt x="0" y="0"/>
                </a:moveTo>
                <a:lnTo>
                  <a:pt x="1117253" y="0"/>
                </a:lnTo>
                <a:lnTo>
                  <a:pt x="1117253" y="1340644"/>
                </a:lnTo>
                <a:lnTo>
                  <a:pt x="0" y="1340644"/>
                </a:lnTo>
                <a:lnTo>
                  <a:pt x="0" y="0"/>
                </a:lnTo>
                <a:close/>
              </a:path>
            </a:pathLst>
          </a:custGeom>
          <a:blipFill>
            <a:blip r:embed="rId5"/>
            <a:stretch>
              <a:fillRect l="0" t="-215" r="0" b="-215"/>
            </a:stretch>
          </a:blipFill>
        </p:spPr>
      </p:sp>
      <p:sp>
        <p:nvSpPr>
          <p:cNvPr name="TextBox 11" id="11"/>
          <p:cNvSpPr txBox="true"/>
          <p:nvPr/>
        </p:nvSpPr>
        <p:spPr>
          <a:xfrm rot="0">
            <a:off x="2234505" y="4381351"/>
            <a:ext cx="2628751" cy="337989"/>
          </a:xfrm>
          <a:prstGeom prst="rect">
            <a:avLst/>
          </a:prstGeom>
        </p:spPr>
        <p:txBody>
          <a:bodyPr anchor="t" rtlCol="false" tIns="0" lIns="0" bIns="0" rIns="0">
            <a:spAutoFit/>
          </a:bodyPr>
          <a:lstStyle/>
          <a:p>
            <a:pPr algn="l">
              <a:lnSpc>
                <a:spcPts val="2562"/>
              </a:lnSpc>
            </a:pPr>
            <a:r>
              <a:rPr lang="en-US" sz="2062" b="true">
                <a:solidFill>
                  <a:srgbClr val="00002E"/>
                </a:solidFill>
                <a:latin typeface="Nunito Bold"/>
                <a:ea typeface="Nunito Bold"/>
                <a:cs typeface="Nunito Bold"/>
                <a:sym typeface="Nunito Bold"/>
              </a:rPr>
              <a:t>Data Preprocessing</a:t>
            </a:r>
          </a:p>
        </p:txBody>
      </p:sp>
      <p:sp>
        <p:nvSpPr>
          <p:cNvPr name="TextBox 12" id="12"/>
          <p:cNvSpPr txBox="true"/>
          <p:nvPr/>
        </p:nvSpPr>
        <p:spPr>
          <a:xfrm rot="0">
            <a:off x="2234505" y="4777085"/>
            <a:ext cx="15271402" cy="433536"/>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Raw data is cleaned, normalized, and transformed to prepare it for machine learning models, handling missing values and categorical variables.</a:t>
            </a:r>
          </a:p>
        </p:txBody>
      </p:sp>
      <p:sp>
        <p:nvSpPr>
          <p:cNvPr name="Freeform 13" id="13" descr="preencoded.png"/>
          <p:cNvSpPr/>
          <p:nvPr/>
        </p:nvSpPr>
        <p:spPr>
          <a:xfrm flipH="false" flipV="false" rot="0">
            <a:off x="782091" y="5508129"/>
            <a:ext cx="1117252" cy="1340644"/>
          </a:xfrm>
          <a:custGeom>
            <a:avLst/>
            <a:gdLst/>
            <a:ahLst/>
            <a:cxnLst/>
            <a:rect r="r" b="b" t="t" l="l"/>
            <a:pathLst>
              <a:path h="1340644" w="1117252">
                <a:moveTo>
                  <a:pt x="0" y="0"/>
                </a:moveTo>
                <a:lnTo>
                  <a:pt x="1117253" y="0"/>
                </a:lnTo>
                <a:lnTo>
                  <a:pt x="1117253" y="1340643"/>
                </a:lnTo>
                <a:lnTo>
                  <a:pt x="0" y="1340643"/>
                </a:lnTo>
                <a:lnTo>
                  <a:pt x="0" y="0"/>
                </a:lnTo>
                <a:close/>
              </a:path>
            </a:pathLst>
          </a:custGeom>
          <a:blipFill>
            <a:blip r:embed="rId6"/>
            <a:stretch>
              <a:fillRect l="0" t="-215" r="0" b="-215"/>
            </a:stretch>
          </a:blipFill>
        </p:spPr>
      </p:sp>
      <p:sp>
        <p:nvSpPr>
          <p:cNvPr name="TextBox 14" id="14"/>
          <p:cNvSpPr txBox="true"/>
          <p:nvPr/>
        </p:nvSpPr>
        <p:spPr>
          <a:xfrm rot="0">
            <a:off x="2234505" y="5721995"/>
            <a:ext cx="4207472" cy="322262"/>
          </a:xfrm>
          <a:prstGeom prst="rect">
            <a:avLst/>
          </a:prstGeom>
        </p:spPr>
        <p:txBody>
          <a:bodyPr anchor="t" rtlCol="false" tIns="0" lIns="0" bIns="0" rIns="0">
            <a:spAutoFit/>
          </a:bodyPr>
          <a:lstStyle/>
          <a:p>
            <a:pPr algn="l">
              <a:lnSpc>
                <a:spcPts val="2562"/>
              </a:lnSpc>
            </a:pPr>
            <a:r>
              <a:rPr lang="en-US" sz="2062" b="true">
                <a:solidFill>
                  <a:srgbClr val="00002E"/>
                </a:solidFill>
                <a:latin typeface="Nunito Bold"/>
                <a:ea typeface="Nunito Bold"/>
                <a:cs typeface="Nunito Bold"/>
                <a:sym typeface="Nunito Bold"/>
              </a:rPr>
              <a:t>Machine Learning Models</a:t>
            </a:r>
          </a:p>
        </p:txBody>
      </p:sp>
      <p:sp>
        <p:nvSpPr>
          <p:cNvPr name="TextBox 15" id="15"/>
          <p:cNvSpPr txBox="true"/>
          <p:nvPr/>
        </p:nvSpPr>
        <p:spPr>
          <a:xfrm rot="0">
            <a:off x="2234505" y="6117729"/>
            <a:ext cx="15271402" cy="433536"/>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Various algorithms like decision trees, random forests, and SVMs are employed to build robust predictive models based on historical agricultural data.</a:t>
            </a:r>
          </a:p>
        </p:txBody>
      </p:sp>
      <p:sp>
        <p:nvSpPr>
          <p:cNvPr name="Freeform 16" id="16" descr="preencoded.png"/>
          <p:cNvSpPr/>
          <p:nvPr/>
        </p:nvSpPr>
        <p:spPr>
          <a:xfrm flipH="false" flipV="false" rot="0">
            <a:off x="782091" y="6848772"/>
            <a:ext cx="1117252" cy="1340644"/>
          </a:xfrm>
          <a:custGeom>
            <a:avLst/>
            <a:gdLst/>
            <a:ahLst/>
            <a:cxnLst/>
            <a:rect r="r" b="b" t="t" l="l"/>
            <a:pathLst>
              <a:path h="1340644" w="1117252">
                <a:moveTo>
                  <a:pt x="0" y="0"/>
                </a:moveTo>
                <a:lnTo>
                  <a:pt x="1117253" y="0"/>
                </a:lnTo>
                <a:lnTo>
                  <a:pt x="1117253" y="1340644"/>
                </a:lnTo>
                <a:lnTo>
                  <a:pt x="0" y="1340644"/>
                </a:lnTo>
                <a:lnTo>
                  <a:pt x="0" y="0"/>
                </a:lnTo>
                <a:close/>
              </a:path>
            </a:pathLst>
          </a:custGeom>
          <a:blipFill>
            <a:blip r:embed="rId7"/>
            <a:stretch>
              <a:fillRect l="0" t="-215" r="0" b="-215"/>
            </a:stretch>
          </a:blipFill>
        </p:spPr>
      </p:sp>
      <p:sp>
        <p:nvSpPr>
          <p:cNvPr name="TextBox 17" id="17"/>
          <p:cNvSpPr txBox="true"/>
          <p:nvPr/>
        </p:nvSpPr>
        <p:spPr>
          <a:xfrm rot="0">
            <a:off x="2234505" y="7062639"/>
            <a:ext cx="3607401" cy="322262"/>
          </a:xfrm>
          <a:prstGeom prst="rect">
            <a:avLst/>
          </a:prstGeom>
        </p:spPr>
        <p:txBody>
          <a:bodyPr anchor="t" rtlCol="false" tIns="0" lIns="0" bIns="0" rIns="0">
            <a:spAutoFit/>
          </a:bodyPr>
          <a:lstStyle/>
          <a:p>
            <a:pPr algn="l">
              <a:lnSpc>
                <a:spcPts val="2562"/>
              </a:lnSpc>
            </a:pPr>
            <a:r>
              <a:rPr lang="en-US" sz="2062" b="true">
                <a:solidFill>
                  <a:srgbClr val="00002E"/>
                </a:solidFill>
                <a:latin typeface="Nunito Bold"/>
                <a:ea typeface="Nunito Bold"/>
                <a:cs typeface="Nunito Bold"/>
                <a:sym typeface="Nunito Bold"/>
              </a:rPr>
              <a:t>Model Training &amp; Evaluation</a:t>
            </a:r>
          </a:p>
        </p:txBody>
      </p:sp>
      <p:sp>
        <p:nvSpPr>
          <p:cNvPr name="TextBox 18" id="18"/>
          <p:cNvSpPr txBox="true"/>
          <p:nvPr/>
        </p:nvSpPr>
        <p:spPr>
          <a:xfrm rot="0">
            <a:off x="2234505" y="7458372"/>
            <a:ext cx="15271402" cy="433536"/>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Models are rigorously trained on historical datasets and evaluated using performance metrics to ensure their accuracy and reliability.</a:t>
            </a:r>
          </a:p>
        </p:txBody>
      </p:sp>
      <p:sp>
        <p:nvSpPr>
          <p:cNvPr name="Freeform 19" id="19" descr="preencoded.png"/>
          <p:cNvSpPr/>
          <p:nvPr/>
        </p:nvSpPr>
        <p:spPr>
          <a:xfrm flipH="false" flipV="false" rot="0">
            <a:off x="782091" y="8189416"/>
            <a:ext cx="1117252" cy="1340644"/>
          </a:xfrm>
          <a:custGeom>
            <a:avLst/>
            <a:gdLst/>
            <a:ahLst/>
            <a:cxnLst/>
            <a:rect r="r" b="b" t="t" l="l"/>
            <a:pathLst>
              <a:path h="1340644" w="1117252">
                <a:moveTo>
                  <a:pt x="0" y="0"/>
                </a:moveTo>
                <a:lnTo>
                  <a:pt x="1117253" y="0"/>
                </a:lnTo>
                <a:lnTo>
                  <a:pt x="1117253" y="1340644"/>
                </a:lnTo>
                <a:lnTo>
                  <a:pt x="0" y="1340644"/>
                </a:lnTo>
                <a:lnTo>
                  <a:pt x="0" y="0"/>
                </a:lnTo>
                <a:close/>
              </a:path>
            </a:pathLst>
          </a:custGeom>
          <a:blipFill>
            <a:blip r:embed="rId8"/>
            <a:stretch>
              <a:fillRect l="0" t="-215" r="0" b="-215"/>
            </a:stretch>
          </a:blipFill>
        </p:spPr>
      </p:sp>
      <p:sp>
        <p:nvSpPr>
          <p:cNvPr name="TextBox 20" id="20"/>
          <p:cNvSpPr txBox="true"/>
          <p:nvPr/>
        </p:nvSpPr>
        <p:spPr>
          <a:xfrm rot="0">
            <a:off x="2234505" y="8403283"/>
            <a:ext cx="3749306" cy="322262"/>
          </a:xfrm>
          <a:prstGeom prst="rect">
            <a:avLst/>
          </a:prstGeom>
        </p:spPr>
        <p:txBody>
          <a:bodyPr anchor="t" rtlCol="false" tIns="0" lIns="0" bIns="0" rIns="0">
            <a:spAutoFit/>
          </a:bodyPr>
          <a:lstStyle/>
          <a:p>
            <a:pPr algn="l">
              <a:lnSpc>
                <a:spcPts val="2562"/>
              </a:lnSpc>
            </a:pPr>
            <a:r>
              <a:rPr lang="en-US" sz="2062" b="true">
                <a:solidFill>
                  <a:srgbClr val="00002E"/>
                </a:solidFill>
                <a:latin typeface="Nunito Bold"/>
                <a:ea typeface="Nunito Bold"/>
                <a:cs typeface="Nunito Bold"/>
                <a:sym typeface="Nunito Bold"/>
              </a:rPr>
              <a:t>Crop Recommendation</a:t>
            </a:r>
          </a:p>
        </p:txBody>
      </p:sp>
      <p:sp>
        <p:nvSpPr>
          <p:cNvPr name="TextBox 21" id="21"/>
          <p:cNvSpPr txBox="true"/>
          <p:nvPr/>
        </p:nvSpPr>
        <p:spPr>
          <a:xfrm rot="0">
            <a:off x="2234505" y="8799016"/>
            <a:ext cx="15271402" cy="433536"/>
          </a:xfrm>
          <a:prstGeom prst="rect">
            <a:avLst/>
          </a:prstGeom>
        </p:spPr>
        <p:txBody>
          <a:bodyPr anchor="t" rtlCol="false" tIns="0" lIns="0" bIns="0" rIns="0">
            <a:spAutoFit/>
          </a:bodyPr>
          <a:lstStyle/>
          <a:p>
            <a:pPr algn="l">
              <a:lnSpc>
                <a:spcPts val="2812"/>
              </a:lnSpc>
            </a:pPr>
            <a:r>
              <a:rPr lang="en-US" sz="1750">
                <a:solidFill>
                  <a:srgbClr val="00002E"/>
                </a:solidFill>
                <a:latin typeface="PT Sans"/>
                <a:ea typeface="PT Sans"/>
                <a:cs typeface="PT Sans"/>
                <a:sym typeface="PT Sans"/>
              </a:rPr>
              <a:t>Based on the trained models, the system generates and presents the most suitable crop recommendations tailored to the input parameters.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TextBox 5" id="5"/>
          <p:cNvSpPr txBox="true"/>
          <p:nvPr/>
        </p:nvSpPr>
        <p:spPr>
          <a:xfrm rot="0">
            <a:off x="1047155" y="794296"/>
            <a:ext cx="15391359" cy="908596"/>
          </a:xfrm>
          <a:prstGeom prst="rect">
            <a:avLst/>
          </a:prstGeom>
        </p:spPr>
        <p:txBody>
          <a:bodyPr anchor="t" rtlCol="false" tIns="0" lIns="0" bIns="0" rIns="0">
            <a:spAutoFit/>
          </a:bodyPr>
          <a:lstStyle/>
          <a:p>
            <a:pPr algn="l">
              <a:lnSpc>
                <a:spcPts val="6875"/>
              </a:lnSpc>
            </a:pPr>
            <a:r>
              <a:rPr lang="en-US" sz="5500" b="true">
                <a:solidFill>
                  <a:srgbClr val="00002E"/>
                </a:solidFill>
                <a:latin typeface="Nunito Bold"/>
                <a:ea typeface="Nunito Bold"/>
                <a:cs typeface="Nunito Bold"/>
                <a:sym typeface="Nunito Bold"/>
              </a:rPr>
              <a:t>Powering the System: Machine Learning Models</a:t>
            </a:r>
          </a:p>
        </p:txBody>
      </p:sp>
      <p:sp>
        <p:nvSpPr>
          <p:cNvPr name="TextBox 6" id="6"/>
          <p:cNvSpPr txBox="true"/>
          <p:nvPr/>
        </p:nvSpPr>
        <p:spPr>
          <a:xfrm rot="0">
            <a:off x="1047155" y="2206079"/>
            <a:ext cx="16193690" cy="105281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The intelligence behind our recommendations stems from advanced machine learning algorithms. Each model plays a unique role in identifying patterns and making accurate predictions from complex agricultural datasets.</a:t>
            </a:r>
          </a:p>
        </p:txBody>
      </p:sp>
      <p:grpSp>
        <p:nvGrpSpPr>
          <p:cNvPr name="Group 7" id="7"/>
          <p:cNvGrpSpPr/>
          <p:nvPr/>
        </p:nvGrpSpPr>
        <p:grpSpPr>
          <a:xfrm rot="0">
            <a:off x="1032867" y="3581102"/>
            <a:ext cx="701725" cy="701725"/>
            <a:chOff x="0" y="0"/>
            <a:chExt cx="935633" cy="935633"/>
          </a:xfrm>
        </p:grpSpPr>
        <p:sp>
          <p:nvSpPr>
            <p:cNvPr name="Freeform 8" id="8"/>
            <p:cNvSpPr/>
            <p:nvPr/>
          </p:nvSpPr>
          <p:spPr>
            <a:xfrm flipH="false" flipV="false" rot="0">
              <a:off x="19050" y="19050"/>
              <a:ext cx="897509" cy="897509"/>
            </a:xfrm>
            <a:custGeom>
              <a:avLst/>
              <a:gdLst/>
              <a:ahLst/>
              <a:cxnLst/>
              <a:rect r="r" b="b" t="t" l="l"/>
              <a:pathLst>
                <a:path h="897509" w="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name="Freeform 9" id="9"/>
            <p:cNvSpPr/>
            <p:nvPr/>
          </p:nvSpPr>
          <p:spPr>
            <a:xfrm flipH="false" flipV="false" rot="0">
              <a:off x="0" y="0"/>
              <a:ext cx="935609" cy="935736"/>
            </a:xfrm>
            <a:custGeom>
              <a:avLst/>
              <a:gdLst/>
              <a:ahLst/>
              <a:cxnLst/>
              <a:rect r="r" b="b" t="t" l="l"/>
              <a:pathLst>
                <a:path h="935736" w="935609">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name="Freeform 10" id="10" descr="preencoded.png"/>
          <p:cNvSpPr/>
          <p:nvPr/>
        </p:nvSpPr>
        <p:spPr>
          <a:xfrm flipH="false" flipV="false" rot="0">
            <a:off x="1172468" y="3667869"/>
            <a:ext cx="422374" cy="528043"/>
          </a:xfrm>
          <a:custGeom>
            <a:avLst/>
            <a:gdLst/>
            <a:ahLst/>
            <a:cxnLst/>
            <a:rect r="r" b="b" t="t" l="l"/>
            <a:pathLst>
              <a:path h="528043" w="422374">
                <a:moveTo>
                  <a:pt x="0" y="0"/>
                </a:moveTo>
                <a:lnTo>
                  <a:pt x="422373" y="0"/>
                </a:lnTo>
                <a:lnTo>
                  <a:pt x="422373" y="528042"/>
                </a:lnTo>
                <a:lnTo>
                  <a:pt x="0" y="528042"/>
                </a:lnTo>
                <a:lnTo>
                  <a:pt x="0" y="0"/>
                </a:lnTo>
                <a:close/>
              </a:path>
            </a:pathLst>
          </a:custGeom>
          <a:blipFill>
            <a:blip r:embed="rId4"/>
            <a:stretch>
              <a:fillRect l="-7" t="0" r="-7" b="0"/>
            </a:stretch>
          </a:blipFill>
        </p:spPr>
      </p:sp>
      <p:sp>
        <p:nvSpPr>
          <p:cNvPr name="TextBox 11" id="11"/>
          <p:cNvSpPr txBox="true"/>
          <p:nvPr/>
        </p:nvSpPr>
        <p:spPr>
          <a:xfrm rot="0">
            <a:off x="2019449" y="3679180"/>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Decision Trees</a:t>
            </a:r>
          </a:p>
        </p:txBody>
      </p:sp>
      <p:sp>
        <p:nvSpPr>
          <p:cNvPr name="TextBox 12" id="12"/>
          <p:cNvSpPr txBox="true"/>
          <p:nvPr/>
        </p:nvSpPr>
        <p:spPr>
          <a:xfrm rot="0">
            <a:off x="2019449" y="4222402"/>
            <a:ext cx="6937622" cy="201037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Simple yet powerful, these models classify crops based on a series of decisions derived from input features, providing clear pathways to recommendations.</a:t>
            </a:r>
          </a:p>
        </p:txBody>
      </p:sp>
      <p:grpSp>
        <p:nvGrpSpPr>
          <p:cNvPr name="Group 13" id="13"/>
          <p:cNvGrpSpPr/>
          <p:nvPr/>
        </p:nvGrpSpPr>
        <p:grpSpPr>
          <a:xfrm rot="0">
            <a:off x="9316790" y="3581102"/>
            <a:ext cx="701725" cy="701725"/>
            <a:chOff x="0" y="0"/>
            <a:chExt cx="935633" cy="935633"/>
          </a:xfrm>
        </p:grpSpPr>
        <p:sp>
          <p:nvSpPr>
            <p:cNvPr name="Freeform 14" id="14"/>
            <p:cNvSpPr/>
            <p:nvPr/>
          </p:nvSpPr>
          <p:spPr>
            <a:xfrm flipH="false" flipV="false" rot="0">
              <a:off x="19050" y="19050"/>
              <a:ext cx="897509" cy="897509"/>
            </a:xfrm>
            <a:custGeom>
              <a:avLst/>
              <a:gdLst/>
              <a:ahLst/>
              <a:cxnLst/>
              <a:rect r="r" b="b" t="t" l="l"/>
              <a:pathLst>
                <a:path h="897509" w="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name="Freeform 15" id="15"/>
            <p:cNvSpPr/>
            <p:nvPr/>
          </p:nvSpPr>
          <p:spPr>
            <a:xfrm flipH="false" flipV="false" rot="0">
              <a:off x="0" y="0"/>
              <a:ext cx="935609" cy="935736"/>
            </a:xfrm>
            <a:custGeom>
              <a:avLst/>
              <a:gdLst/>
              <a:ahLst/>
              <a:cxnLst/>
              <a:rect r="r" b="b" t="t" l="l"/>
              <a:pathLst>
                <a:path h="935736" w="935609">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018CE1"/>
            </a:solidFill>
          </p:spPr>
        </p:sp>
      </p:grpSp>
      <p:sp>
        <p:nvSpPr>
          <p:cNvPr name="Freeform 16" id="16" descr="preencoded.png"/>
          <p:cNvSpPr/>
          <p:nvPr/>
        </p:nvSpPr>
        <p:spPr>
          <a:xfrm flipH="false" flipV="false" rot="0">
            <a:off x="9456390" y="3667869"/>
            <a:ext cx="422374" cy="528043"/>
          </a:xfrm>
          <a:custGeom>
            <a:avLst/>
            <a:gdLst/>
            <a:ahLst/>
            <a:cxnLst/>
            <a:rect r="r" b="b" t="t" l="l"/>
            <a:pathLst>
              <a:path h="528043" w="422374">
                <a:moveTo>
                  <a:pt x="0" y="0"/>
                </a:moveTo>
                <a:lnTo>
                  <a:pt x="422374" y="0"/>
                </a:lnTo>
                <a:lnTo>
                  <a:pt x="422374" y="528042"/>
                </a:lnTo>
                <a:lnTo>
                  <a:pt x="0" y="528042"/>
                </a:lnTo>
                <a:lnTo>
                  <a:pt x="0" y="0"/>
                </a:lnTo>
                <a:close/>
              </a:path>
            </a:pathLst>
          </a:custGeom>
          <a:blipFill>
            <a:blip r:embed="rId5"/>
            <a:stretch>
              <a:fillRect l="-7" t="0" r="-7" b="0"/>
            </a:stretch>
          </a:blipFill>
        </p:spPr>
      </p:sp>
      <p:sp>
        <p:nvSpPr>
          <p:cNvPr name="TextBox 17" id="17"/>
          <p:cNvSpPr txBox="true"/>
          <p:nvPr/>
        </p:nvSpPr>
        <p:spPr>
          <a:xfrm rot="0">
            <a:off x="10303371" y="3679180"/>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Random Forests</a:t>
            </a:r>
          </a:p>
        </p:txBody>
      </p:sp>
      <p:sp>
        <p:nvSpPr>
          <p:cNvPr name="TextBox 18" id="18"/>
          <p:cNvSpPr txBox="true"/>
          <p:nvPr/>
        </p:nvSpPr>
        <p:spPr>
          <a:xfrm rot="0">
            <a:off x="10303371" y="4222402"/>
            <a:ext cx="6937622" cy="153159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An ensemble method that combines multiple decision trees to improve accuracy and reduce overfitting, offering robust and reliable predictions.</a:t>
            </a:r>
          </a:p>
        </p:txBody>
      </p:sp>
      <p:grpSp>
        <p:nvGrpSpPr>
          <p:cNvPr name="Group 19" id="19"/>
          <p:cNvGrpSpPr/>
          <p:nvPr/>
        </p:nvGrpSpPr>
        <p:grpSpPr>
          <a:xfrm rot="0">
            <a:off x="1032867" y="6816924"/>
            <a:ext cx="701725" cy="701725"/>
            <a:chOff x="0" y="0"/>
            <a:chExt cx="935633" cy="935633"/>
          </a:xfrm>
        </p:grpSpPr>
        <p:sp>
          <p:nvSpPr>
            <p:cNvPr name="Freeform 20" id="20"/>
            <p:cNvSpPr/>
            <p:nvPr/>
          </p:nvSpPr>
          <p:spPr>
            <a:xfrm flipH="false" flipV="false" rot="0">
              <a:off x="19050" y="19050"/>
              <a:ext cx="897509" cy="897509"/>
            </a:xfrm>
            <a:custGeom>
              <a:avLst/>
              <a:gdLst/>
              <a:ahLst/>
              <a:cxnLst/>
              <a:rect r="r" b="b" t="t" l="l"/>
              <a:pathLst>
                <a:path h="897509" w="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name="Freeform 21" id="21"/>
            <p:cNvSpPr/>
            <p:nvPr/>
          </p:nvSpPr>
          <p:spPr>
            <a:xfrm flipH="false" flipV="false" rot="0">
              <a:off x="0" y="0"/>
              <a:ext cx="935609" cy="935736"/>
            </a:xfrm>
            <a:custGeom>
              <a:avLst/>
              <a:gdLst/>
              <a:ahLst/>
              <a:cxnLst/>
              <a:rect r="r" b="b" t="t" l="l"/>
              <a:pathLst>
                <a:path h="935736" w="935609">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A33BF"/>
            </a:solidFill>
          </p:spPr>
        </p:sp>
      </p:grpSp>
      <p:sp>
        <p:nvSpPr>
          <p:cNvPr name="Freeform 22" id="22" descr="preencoded.png"/>
          <p:cNvSpPr/>
          <p:nvPr/>
        </p:nvSpPr>
        <p:spPr>
          <a:xfrm flipH="false" flipV="false" rot="0">
            <a:off x="1172468" y="6903690"/>
            <a:ext cx="422374" cy="528043"/>
          </a:xfrm>
          <a:custGeom>
            <a:avLst/>
            <a:gdLst/>
            <a:ahLst/>
            <a:cxnLst/>
            <a:rect r="r" b="b" t="t" l="l"/>
            <a:pathLst>
              <a:path h="528043" w="422374">
                <a:moveTo>
                  <a:pt x="0" y="0"/>
                </a:moveTo>
                <a:lnTo>
                  <a:pt x="422373" y="0"/>
                </a:lnTo>
                <a:lnTo>
                  <a:pt x="422373" y="528042"/>
                </a:lnTo>
                <a:lnTo>
                  <a:pt x="0" y="528042"/>
                </a:lnTo>
                <a:lnTo>
                  <a:pt x="0" y="0"/>
                </a:lnTo>
                <a:close/>
              </a:path>
            </a:pathLst>
          </a:custGeom>
          <a:blipFill>
            <a:blip r:embed="rId6"/>
            <a:stretch>
              <a:fillRect l="-7" t="0" r="-7" b="0"/>
            </a:stretch>
          </a:blipFill>
        </p:spPr>
      </p:sp>
      <p:sp>
        <p:nvSpPr>
          <p:cNvPr name="TextBox 23" id="23"/>
          <p:cNvSpPr txBox="true"/>
          <p:nvPr/>
        </p:nvSpPr>
        <p:spPr>
          <a:xfrm rot="0">
            <a:off x="2019449" y="6915001"/>
            <a:ext cx="5123110"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Support Vector Machines (SVM)</a:t>
            </a:r>
          </a:p>
        </p:txBody>
      </p:sp>
      <p:sp>
        <p:nvSpPr>
          <p:cNvPr name="TextBox 24" id="24"/>
          <p:cNvSpPr txBox="true"/>
          <p:nvPr/>
        </p:nvSpPr>
        <p:spPr>
          <a:xfrm rot="0">
            <a:off x="2019449" y="7458224"/>
            <a:ext cx="6937622" cy="201037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Effective in high-dimensional spaces, SVMs create optimal hyperplanes to categorize crops, distinguishing between suitable and unsuitable options with precision.</a:t>
            </a:r>
          </a:p>
        </p:txBody>
      </p:sp>
      <p:grpSp>
        <p:nvGrpSpPr>
          <p:cNvPr name="Group 25" id="25"/>
          <p:cNvGrpSpPr/>
          <p:nvPr/>
        </p:nvGrpSpPr>
        <p:grpSpPr>
          <a:xfrm rot="0">
            <a:off x="9316790" y="6816924"/>
            <a:ext cx="701725" cy="701725"/>
            <a:chOff x="0" y="0"/>
            <a:chExt cx="935633" cy="935633"/>
          </a:xfrm>
        </p:grpSpPr>
        <p:sp>
          <p:nvSpPr>
            <p:cNvPr name="Freeform 26" id="26"/>
            <p:cNvSpPr/>
            <p:nvPr/>
          </p:nvSpPr>
          <p:spPr>
            <a:xfrm flipH="false" flipV="false" rot="0">
              <a:off x="19050" y="19050"/>
              <a:ext cx="897509" cy="897509"/>
            </a:xfrm>
            <a:custGeom>
              <a:avLst/>
              <a:gdLst/>
              <a:ahLst/>
              <a:cxnLst/>
              <a:rect r="r" b="b" t="t" l="l"/>
              <a:pathLst>
                <a:path h="897509" w="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name="Freeform 27" id="27"/>
            <p:cNvSpPr/>
            <p:nvPr/>
          </p:nvSpPr>
          <p:spPr>
            <a:xfrm flipH="false" flipV="false" rot="0">
              <a:off x="0" y="0"/>
              <a:ext cx="935609" cy="935736"/>
            </a:xfrm>
            <a:custGeom>
              <a:avLst/>
              <a:gdLst/>
              <a:ahLst/>
              <a:cxnLst/>
              <a:rect r="r" b="b" t="t" l="l"/>
              <a:pathLst>
                <a:path h="935736" w="935609">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name="Freeform 28" id="28" descr="preencoded.png"/>
          <p:cNvSpPr/>
          <p:nvPr/>
        </p:nvSpPr>
        <p:spPr>
          <a:xfrm flipH="false" flipV="false" rot="0">
            <a:off x="9456390" y="6903690"/>
            <a:ext cx="422374" cy="528043"/>
          </a:xfrm>
          <a:custGeom>
            <a:avLst/>
            <a:gdLst/>
            <a:ahLst/>
            <a:cxnLst/>
            <a:rect r="r" b="b" t="t" l="l"/>
            <a:pathLst>
              <a:path h="528043" w="422374">
                <a:moveTo>
                  <a:pt x="0" y="0"/>
                </a:moveTo>
                <a:lnTo>
                  <a:pt x="422374" y="0"/>
                </a:lnTo>
                <a:lnTo>
                  <a:pt x="422374" y="528042"/>
                </a:lnTo>
                <a:lnTo>
                  <a:pt x="0" y="528042"/>
                </a:lnTo>
                <a:lnTo>
                  <a:pt x="0" y="0"/>
                </a:lnTo>
                <a:close/>
              </a:path>
            </a:pathLst>
          </a:custGeom>
          <a:blipFill>
            <a:blip r:embed="rId7"/>
            <a:stretch>
              <a:fillRect l="-7" t="0" r="-7" b="0"/>
            </a:stretch>
          </a:blipFill>
        </p:spPr>
      </p:sp>
      <p:sp>
        <p:nvSpPr>
          <p:cNvPr name="TextBox 29" id="29"/>
          <p:cNvSpPr txBox="true"/>
          <p:nvPr/>
        </p:nvSpPr>
        <p:spPr>
          <a:xfrm rot="0">
            <a:off x="10303371" y="6915001"/>
            <a:ext cx="3520231" cy="458986"/>
          </a:xfrm>
          <a:prstGeom prst="rect">
            <a:avLst/>
          </a:prstGeom>
        </p:spPr>
        <p:txBody>
          <a:bodyPr anchor="t" rtlCol="false" tIns="0" lIns="0" bIns="0" rIns="0">
            <a:spAutoFit/>
          </a:bodyPr>
          <a:lstStyle/>
          <a:p>
            <a:pPr algn="l">
              <a:lnSpc>
                <a:spcPts val="3437"/>
              </a:lnSpc>
            </a:pPr>
            <a:r>
              <a:rPr lang="en-US" sz="2750" b="true">
                <a:solidFill>
                  <a:srgbClr val="00002E"/>
                </a:solidFill>
                <a:latin typeface="Nunito Bold"/>
                <a:ea typeface="Nunito Bold"/>
                <a:cs typeface="Nunito Bold"/>
                <a:sym typeface="Nunito Bold"/>
              </a:rPr>
              <a:t>Gradient Boosting</a:t>
            </a:r>
          </a:p>
        </p:txBody>
      </p:sp>
      <p:sp>
        <p:nvSpPr>
          <p:cNvPr name="TextBox 30" id="30"/>
          <p:cNvSpPr txBox="true"/>
          <p:nvPr/>
        </p:nvSpPr>
        <p:spPr>
          <a:xfrm rot="0">
            <a:off x="10303371" y="7458224"/>
            <a:ext cx="6937622" cy="2010370"/>
          </a:xfrm>
          <a:prstGeom prst="rect">
            <a:avLst/>
          </a:prstGeom>
        </p:spPr>
        <p:txBody>
          <a:bodyPr anchor="t" rtlCol="false" tIns="0" lIns="0" bIns="0" rIns="0">
            <a:spAutoFit/>
          </a:bodyPr>
          <a:lstStyle/>
          <a:p>
            <a:pPr algn="l">
              <a:lnSpc>
                <a:spcPts val="3750"/>
              </a:lnSpc>
            </a:pPr>
            <a:r>
              <a:rPr lang="en-US" sz="2312">
                <a:solidFill>
                  <a:srgbClr val="00002E"/>
                </a:solidFill>
                <a:latin typeface="PT Sans"/>
                <a:ea typeface="PT Sans"/>
                <a:cs typeface="PT Sans"/>
                <a:sym typeface="PT Sans"/>
              </a:rPr>
              <a:t>A powerful technique that builds models sequentially, where each new model corrects errors of previous ones, leading to highly accurate and refined recommendations.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99352"/>
          </a:xfrm>
          <a:custGeom>
            <a:avLst/>
            <a:gdLst/>
            <a:ahLst/>
            <a:cxnLst/>
            <a:rect r="r" b="b" t="t" l="l"/>
            <a:pathLst>
              <a:path h="10299352" w="6858000">
                <a:moveTo>
                  <a:pt x="0" y="0"/>
                </a:moveTo>
                <a:lnTo>
                  <a:pt x="6858000" y="0"/>
                </a:lnTo>
                <a:lnTo>
                  <a:pt x="6858000" y="10299352"/>
                </a:lnTo>
                <a:lnTo>
                  <a:pt x="0" y="10299352"/>
                </a:lnTo>
                <a:lnTo>
                  <a:pt x="0" y="0"/>
                </a:lnTo>
                <a:close/>
              </a:path>
            </a:pathLst>
          </a:custGeom>
          <a:blipFill>
            <a:blip r:embed="rId6"/>
            <a:stretch>
              <a:fillRect l="-13" t="0" r="-13" b="0"/>
            </a:stretch>
          </a:blipFill>
        </p:spPr>
      </p:sp>
      <p:sp>
        <p:nvSpPr>
          <p:cNvPr name="TextBox 7" id="7"/>
          <p:cNvSpPr txBox="true"/>
          <p:nvPr/>
        </p:nvSpPr>
        <p:spPr>
          <a:xfrm rot="0">
            <a:off x="740717" y="563016"/>
            <a:ext cx="7305812" cy="609600"/>
          </a:xfrm>
          <a:prstGeom prst="rect">
            <a:avLst/>
          </a:prstGeom>
        </p:spPr>
        <p:txBody>
          <a:bodyPr anchor="t" rtlCol="false" tIns="0" lIns="0" bIns="0" rIns="0">
            <a:spAutoFit/>
          </a:bodyPr>
          <a:lstStyle/>
          <a:p>
            <a:pPr algn="l">
              <a:lnSpc>
                <a:spcPts val="4875"/>
              </a:lnSpc>
            </a:pPr>
            <a:r>
              <a:rPr lang="en-US" sz="3875" b="true">
                <a:solidFill>
                  <a:srgbClr val="00002E"/>
                </a:solidFill>
                <a:latin typeface="Nunito Bold"/>
                <a:ea typeface="Nunito Bold"/>
                <a:cs typeface="Nunito Bold"/>
                <a:sym typeface="Nunito Bold"/>
              </a:rPr>
              <a:t>Technological Foundations</a:t>
            </a:r>
          </a:p>
        </p:txBody>
      </p:sp>
      <p:sp>
        <p:nvSpPr>
          <p:cNvPr name="TextBox 8" id="8"/>
          <p:cNvSpPr txBox="true"/>
          <p:nvPr/>
        </p:nvSpPr>
        <p:spPr>
          <a:xfrm rot="0">
            <a:off x="740718" y="1455241"/>
            <a:ext cx="9948565" cy="1082427"/>
          </a:xfrm>
          <a:prstGeom prst="rect">
            <a:avLst/>
          </a:prstGeom>
        </p:spPr>
        <p:txBody>
          <a:bodyPr anchor="t" rtlCol="false" tIns="0" lIns="0" bIns="0" rIns="0">
            <a:spAutoFit/>
          </a:bodyPr>
          <a:lstStyle/>
          <a:p>
            <a:pPr algn="l">
              <a:lnSpc>
                <a:spcPts val="2625"/>
              </a:lnSpc>
            </a:pPr>
            <a:r>
              <a:rPr lang="en-US" sz="1625">
                <a:solidFill>
                  <a:srgbClr val="00002E"/>
                </a:solidFill>
                <a:latin typeface="PT Sans"/>
                <a:ea typeface="PT Sans"/>
                <a:cs typeface="PT Sans"/>
                <a:sym typeface="PT Sans"/>
              </a:rPr>
              <a:t>The Crop Recommendation System is built upon a robust foundation of cutting-edge programming languages and libraries. These technologies ensure efficiency, scalability, and user-friendliness, from data processing to web application development.</a:t>
            </a:r>
          </a:p>
        </p:txBody>
      </p:sp>
      <p:grpSp>
        <p:nvGrpSpPr>
          <p:cNvPr name="Group 9" id="9"/>
          <p:cNvGrpSpPr/>
          <p:nvPr/>
        </p:nvGrpSpPr>
        <p:grpSpPr>
          <a:xfrm rot="0">
            <a:off x="731192" y="2766120"/>
            <a:ext cx="9967615" cy="1595735"/>
            <a:chOff x="0" y="0"/>
            <a:chExt cx="13290153" cy="2127647"/>
          </a:xfrm>
        </p:grpSpPr>
        <p:sp>
          <p:nvSpPr>
            <p:cNvPr name="Freeform 10" id="10"/>
            <p:cNvSpPr/>
            <p:nvPr/>
          </p:nvSpPr>
          <p:spPr>
            <a:xfrm flipH="false" flipV="false" rot="0">
              <a:off x="12700" y="12700"/>
              <a:ext cx="13264769" cy="2102231"/>
            </a:xfrm>
            <a:custGeom>
              <a:avLst/>
              <a:gdLst/>
              <a:ahLst/>
              <a:cxnLst/>
              <a:rect r="r" b="b" t="t" l="l"/>
              <a:pathLst>
                <a:path h="2102231" w="13264769">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name="Freeform 11" id="11"/>
            <p:cNvSpPr/>
            <p:nvPr/>
          </p:nvSpPr>
          <p:spPr>
            <a:xfrm flipH="false" flipV="false" rot="0">
              <a:off x="0" y="0"/>
              <a:ext cx="13290169" cy="2127631"/>
            </a:xfrm>
            <a:custGeom>
              <a:avLst/>
              <a:gdLst/>
              <a:ahLst/>
              <a:cxnLst/>
              <a:rect r="r" b="b" t="t" l="l"/>
              <a:pathLst>
                <a:path h="2127631" w="13290169">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name="TextBox 12" id="12"/>
          <p:cNvSpPr txBox="true"/>
          <p:nvPr/>
        </p:nvSpPr>
        <p:spPr>
          <a:xfrm rot="0">
            <a:off x="971401" y="2987279"/>
            <a:ext cx="2490044" cy="330250"/>
          </a:xfrm>
          <a:prstGeom prst="rect">
            <a:avLst/>
          </a:prstGeom>
        </p:spPr>
        <p:txBody>
          <a:bodyPr anchor="t" rtlCol="false" tIns="0" lIns="0" bIns="0" rIns="0">
            <a:spAutoFit/>
          </a:bodyPr>
          <a:lstStyle/>
          <a:p>
            <a:pPr algn="l">
              <a:lnSpc>
                <a:spcPts val="2437"/>
              </a:lnSpc>
            </a:pPr>
            <a:r>
              <a:rPr lang="en-US" sz="1937" b="true">
                <a:solidFill>
                  <a:srgbClr val="00002E"/>
                </a:solidFill>
                <a:latin typeface="Nunito Bold"/>
                <a:ea typeface="Nunito Bold"/>
                <a:cs typeface="Nunito Bold"/>
                <a:sym typeface="Nunito Bold"/>
              </a:rPr>
              <a:t>Python</a:t>
            </a:r>
          </a:p>
        </p:txBody>
      </p:sp>
      <p:sp>
        <p:nvSpPr>
          <p:cNvPr name="TextBox 13" id="13"/>
          <p:cNvSpPr txBox="true"/>
          <p:nvPr/>
        </p:nvSpPr>
        <p:spPr>
          <a:xfrm rot="0">
            <a:off x="971401" y="3377804"/>
            <a:ext cx="9487197" cy="743842"/>
          </a:xfrm>
          <a:prstGeom prst="rect">
            <a:avLst/>
          </a:prstGeom>
        </p:spPr>
        <p:txBody>
          <a:bodyPr anchor="t" rtlCol="false" tIns="0" lIns="0" bIns="0" rIns="0">
            <a:spAutoFit/>
          </a:bodyPr>
          <a:lstStyle/>
          <a:p>
            <a:pPr algn="l">
              <a:lnSpc>
                <a:spcPts val="2625"/>
              </a:lnSpc>
            </a:pPr>
            <a:r>
              <a:rPr lang="en-US" sz="1625">
                <a:solidFill>
                  <a:srgbClr val="00002E"/>
                </a:solidFill>
                <a:latin typeface="PT Sans"/>
                <a:ea typeface="PT Sans"/>
                <a:cs typeface="PT Sans"/>
                <a:sym typeface="PT Sans"/>
              </a:rPr>
              <a:t>The primary programming language for model development, data preprocessing, and orchestrating the entire web application.</a:t>
            </a:r>
          </a:p>
        </p:txBody>
      </p:sp>
      <p:grpSp>
        <p:nvGrpSpPr>
          <p:cNvPr name="Group 14" id="14"/>
          <p:cNvGrpSpPr/>
          <p:nvPr/>
        </p:nvGrpSpPr>
        <p:grpSpPr>
          <a:xfrm rot="0">
            <a:off x="731192" y="4554439"/>
            <a:ext cx="9967615" cy="1595735"/>
            <a:chOff x="0" y="0"/>
            <a:chExt cx="13290153" cy="2127647"/>
          </a:xfrm>
        </p:grpSpPr>
        <p:sp>
          <p:nvSpPr>
            <p:cNvPr name="Freeform 15" id="15"/>
            <p:cNvSpPr/>
            <p:nvPr/>
          </p:nvSpPr>
          <p:spPr>
            <a:xfrm flipH="false" flipV="false" rot="0">
              <a:off x="12700" y="12700"/>
              <a:ext cx="13264769" cy="2102231"/>
            </a:xfrm>
            <a:custGeom>
              <a:avLst/>
              <a:gdLst/>
              <a:ahLst/>
              <a:cxnLst/>
              <a:rect r="r" b="b" t="t" l="l"/>
              <a:pathLst>
                <a:path h="2102231" w="13264769">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name="Freeform 16" id="16"/>
            <p:cNvSpPr/>
            <p:nvPr/>
          </p:nvSpPr>
          <p:spPr>
            <a:xfrm flipH="false" flipV="false" rot="0">
              <a:off x="0" y="0"/>
              <a:ext cx="13290169" cy="2127631"/>
            </a:xfrm>
            <a:custGeom>
              <a:avLst/>
              <a:gdLst/>
              <a:ahLst/>
              <a:cxnLst/>
              <a:rect r="r" b="b" t="t" l="l"/>
              <a:pathLst>
                <a:path h="2127631" w="13290169">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018CE1"/>
            </a:solidFill>
          </p:spPr>
        </p:sp>
      </p:grpSp>
      <p:sp>
        <p:nvSpPr>
          <p:cNvPr name="TextBox 17" id="17"/>
          <p:cNvSpPr txBox="true"/>
          <p:nvPr/>
        </p:nvSpPr>
        <p:spPr>
          <a:xfrm rot="0">
            <a:off x="971401" y="4775597"/>
            <a:ext cx="2490044" cy="330250"/>
          </a:xfrm>
          <a:prstGeom prst="rect">
            <a:avLst/>
          </a:prstGeom>
        </p:spPr>
        <p:txBody>
          <a:bodyPr anchor="t" rtlCol="false" tIns="0" lIns="0" bIns="0" rIns="0">
            <a:spAutoFit/>
          </a:bodyPr>
          <a:lstStyle/>
          <a:p>
            <a:pPr algn="l">
              <a:lnSpc>
                <a:spcPts val="2437"/>
              </a:lnSpc>
            </a:pPr>
            <a:r>
              <a:rPr lang="en-US" sz="1937" b="true">
                <a:solidFill>
                  <a:srgbClr val="00002E"/>
                </a:solidFill>
                <a:latin typeface="Nunito Bold"/>
                <a:ea typeface="Nunito Bold"/>
                <a:cs typeface="Nunito Bold"/>
                <a:sym typeface="Nunito Bold"/>
              </a:rPr>
              <a:t>Scikit-learn</a:t>
            </a:r>
          </a:p>
        </p:txBody>
      </p:sp>
      <p:sp>
        <p:nvSpPr>
          <p:cNvPr name="TextBox 18" id="18"/>
          <p:cNvSpPr txBox="true"/>
          <p:nvPr/>
        </p:nvSpPr>
        <p:spPr>
          <a:xfrm rot="0">
            <a:off x="971401" y="5166123"/>
            <a:ext cx="9487197" cy="743842"/>
          </a:xfrm>
          <a:prstGeom prst="rect">
            <a:avLst/>
          </a:prstGeom>
        </p:spPr>
        <p:txBody>
          <a:bodyPr anchor="t" rtlCol="false" tIns="0" lIns="0" bIns="0" rIns="0">
            <a:spAutoFit/>
          </a:bodyPr>
          <a:lstStyle/>
          <a:p>
            <a:pPr algn="l">
              <a:lnSpc>
                <a:spcPts val="2625"/>
              </a:lnSpc>
            </a:pPr>
            <a:r>
              <a:rPr lang="en-US" sz="1625">
                <a:solidFill>
                  <a:srgbClr val="00002E"/>
                </a:solidFill>
                <a:latin typeface="PT Sans"/>
                <a:ea typeface="PT Sans"/>
                <a:cs typeface="PT Sans"/>
                <a:sym typeface="PT Sans"/>
              </a:rPr>
              <a:t>A comprehensive machine learning library, integral for training, evaluating, and deploying our predictive models with high performance.</a:t>
            </a:r>
          </a:p>
        </p:txBody>
      </p:sp>
      <p:grpSp>
        <p:nvGrpSpPr>
          <p:cNvPr name="Group 19" id="19"/>
          <p:cNvGrpSpPr/>
          <p:nvPr/>
        </p:nvGrpSpPr>
        <p:grpSpPr>
          <a:xfrm rot="0">
            <a:off x="731192" y="6342758"/>
            <a:ext cx="9967615" cy="1595735"/>
            <a:chOff x="0" y="0"/>
            <a:chExt cx="13290153" cy="2127647"/>
          </a:xfrm>
        </p:grpSpPr>
        <p:sp>
          <p:nvSpPr>
            <p:cNvPr name="Freeform 20" id="20"/>
            <p:cNvSpPr/>
            <p:nvPr/>
          </p:nvSpPr>
          <p:spPr>
            <a:xfrm flipH="false" flipV="false" rot="0">
              <a:off x="12700" y="12700"/>
              <a:ext cx="13264769" cy="2102231"/>
            </a:xfrm>
            <a:custGeom>
              <a:avLst/>
              <a:gdLst/>
              <a:ahLst/>
              <a:cxnLst/>
              <a:rect r="r" b="b" t="t" l="l"/>
              <a:pathLst>
                <a:path h="2102231" w="13264769">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name="Freeform 21" id="21"/>
            <p:cNvSpPr/>
            <p:nvPr/>
          </p:nvSpPr>
          <p:spPr>
            <a:xfrm flipH="false" flipV="false" rot="0">
              <a:off x="0" y="0"/>
              <a:ext cx="13290169" cy="2127631"/>
            </a:xfrm>
            <a:custGeom>
              <a:avLst/>
              <a:gdLst/>
              <a:ahLst/>
              <a:cxnLst/>
              <a:rect r="r" b="b" t="t" l="l"/>
              <a:pathLst>
                <a:path h="2127631" w="13290169">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DA33BF"/>
            </a:solidFill>
          </p:spPr>
        </p:sp>
      </p:grpSp>
      <p:sp>
        <p:nvSpPr>
          <p:cNvPr name="TextBox 22" id="22"/>
          <p:cNvSpPr txBox="true"/>
          <p:nvPr/>
        </p:nvSpPr>
        <p:spPr>
          <a:xfrm rot="0">
            <a:off x="971401" y="6563916"/>
            <a:ext cx="2490044" cy="330250"/>
          </a:xfrm>
          <a:prstGeom prst="rect">
            <a:avLst/>
          </a:prstGeom>
        </p:spPr>
        <p:txBody>
          <a:bodyPr anchor="t" rtlCol="false" tIns="0" lIns="0" bIns="0" rIns="0">
            <a:spAutoFit/>
          </a:bodyPr>
          <a:lstStyle/>
          <a:p>
            <a:pPr algn="l">
              <a:lnSpc>
                <a:spcPts val="2437"/>
              </a:lnSpc>
            </a:pPr>
            <a:r>
              <a:rPr lang="en-US" sz="1937" b="true">
                <a:solidFill>
                  <a:srgbClr val="00002E"/>
                </a:solidFill>
                <a:latin typeface="Nunito Bold"/>
                <a:ea typeface="Nunito Bold"/>
                <a:cs typeface="Nunito Bold"/>
                <a:sym typeface="Nunito Bold"/>
              </a:rPr>
              <a:t>Pandas &amp; NumPy</a:t>
            </a:r>
          </a:p>
        </p:txBody>
      </p:sp>
      <p:sp>
        <p:nvSpPr>
          <p:cNvPr name="TextBox 23" id="23"/>
          <p:cNvSpPr txBox="true"/>
          <p:nvPr/>
        </p:nvSpPr>
        <p:spPr>
          <a:xfrm rot="0">
            <a:off x="971401" y="6954440"/>
            <a:ext cx="9487197" cy="743842"/>
          </a:xfrm>
          <a:prstGeom prst="rect">
            <a:avLst/>
          </a:prstGeom>
        </p:spPr>
        <p:txBody>
          <a:bodyPr anchor="t" rtlCol="false" tIns="0" lIns="0" bIns="0" rIns="0">
            <a:spAutoFit/>
          </a:bodyPr>
          <a:lstStyle/>
          <a:p>
            <a:pPr algn="l">
              <a:lnSpc>
                <a:spcPts val="2625"/>
              </a:lnSpc>
            </a:pPr>
            <a:r>
              <a:rPr lang="en-US" sz="1625">
                <a:solidFill>
                  <a:srgbClr val="00002E"/>
                </a:solidFill>
                <a:latin typeface="PT Sans"/>
                <a:ea typeface="PT Sans"/>
                <a:cs typeface="PT Sans"/>
                <a:sym typeface="PT Sans"/>
              </a:rPr>
              <a:t>Essential libraries for efficient data manipulation, numerical computing, and handling large datasets during the preprocessing and analysis phases.</a:t>
            </a:r>
          </a:p>
        </p:txBody>
      </p:sp>
      <p:grpSp>
        <p:nvGrpSpPr>
          <p:cNvPr name="Group 24" id="24"/>
          <p:cNvGrpSpPr/>
          <p:nvPr/>
        </p:nvGrpSpPr>
        <p:grpSpPr>
          <a:xfrm rot="0">
            <a:off x="731192" y="8131076"/>
            <a:ext cx="9967615" cy="1595735"/>
            <a:chOff x="0" y="0"/>
            <a:chExt cx="13290153" cy="2127647"/>
          </a:xfrm>
        </p:grpSpPr>
        <p:sp>
          <p:nvSpPr>
            <p:cNvPr name="Freeform 25" id="25"/>
            <p:cNvSpPr/>
            <p:nvPr/>
          </p:nvSpPr>
          <p:spPr>
            <a:xfrm flipH="false" flipV="false" rot="0">
              <a:off x="12700" y="12700"/>
              <a:ext cx="13264769" cy="2102231"/>
            </a:xfrm>
            <a:custGeom>
              <a:avLst/>
              <a:gdLst/>
              <a:ahLst/>
              <a:cxnLst/>
              <a:rect r="r" b="b" t="t" l="l"/>
              <a:pathLst>
                <a:path h="2102231" w="13264769">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name="Freeform 26" id="26"/>
            <p:cNvSpPr/>
            <p:nvPr/>
          </p:nvSpPr>
          <p:spPr>
            <a:xfrm flipH="false" flipV="false" rot="0">
              <a:off x="0" y="0"/>
              <a:ext cx="13290169" cy="2127631"/>
            </a:xfrm>
            <a:custGeom>
              <a:avLst/>
              <a:gdLst/>
              <a:ahLst/>
              <a:cxnLst/>
              <a:rect r="r" b="b" t="t" l="l"/>
              <a:pathLst>
                <a:path h="2127631" w="13290169">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name="TextBox 27" id="27"/>
          <p:cNvSpPr txBox="true"/>
          <p:nvPr/>
        </p:nvSpPr>
        <p:spPr>
          <a:xfrm rot="0">
            <a:off x="971401" y="8352234"/>
            <a:ext cx="2490044" cy="330250"/>
          </a:xfrm>
          <a:prstGeom prst="rect">
            <a:avLst/>
          </a:prstGeom>
        </p:spPr>
        <p:txBody>
          <a:bodyPr anchor="t" rtlCol="false" tIns="0" lIns="0" bIns="0" rIns="0">
            <a:spAutoFit/>
          </a:bodyPr>
          <a:lstStyle/>
          <a:p>
            <a:pPr algn="l">
              <a:lnSpc>
                <a:spcPts val="2437"/>
              </a:lnSpc>
            </a:pPr>
            <a:r>
              <a:rPr lang="en-US" sz="1937" b="true">
                <a:solidFill>
                  <a:srgbClr val="00002E"/>
                </a:solidFill>
                <a:latin typeface="Nunito Bold"/>
                <a:ea typeface="Nunito Bold"/>
                <a:cs typeface="Nunito Bold"/>
                <a:sym typeface="Nunito Bold"/>
              </a:rPr>
              <a:t>Flask</a:t>
            </a:r>
          </a:p>
        </p:txBody>
      </p:sp>
      <p:sp>
        <p:nvSpPr>
          <p:cNvPr name="TextBox 28" id="28"/>
          <p:cNvSpPr txBox="true"/>
          <p:nvPr/>
        </p:nvSpPr>
        <p:spPr>
          <a:xfrm rot="0">
            <a:off x="971401" y="8742760"/>
            <a:ext cx="9487197" cy="743842"/>
          </a:xfrm>
          <a:prstGeom prst="rect">
            <a:avLst/>
          </a:prstGeom>
        </p:spPr>
        <p:txBody>
          <a:bodyPr anchor="t" rtlCol="false" tIns="0" lIns="0" bIns="0" rIns="0">
            <a:spAutoFit/>
          </a:bodyPr>
          <a:lstStyle/>
          <a:p>
            <a:pPr algn="l">
              <a:lnSpc>
                <a:spcPts val="2625"/>
              </a:lnSpc>
            </a:pPr>
            <a:r>
              <a:rPr lang="en-US" sz="1625">
                <a:solidFill>
                  <a:srgbClr val="00002E"/>
                </a:solidFill>
                <a:latin typeface="PT Sans"/>
                <a:ea typeface="PT Sans"/>
                <a:cs typeface="PT Sans"/>
                <a:sym typeface="PT Sans"/>
              </a:rPr>
              <a:t>The lightweight web framework powering the user interface, ensuring a seamless and responsive experience for farmers accessing recommendations.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TextBox 5" id="5"/>
          <p:cNvSpPr txBox="true"/>
          <p:nvPr/>
        </p:nvSpPr>
        <p:spPr>
          <a:xfrm rot="0">
            <a:off x="854422" y="837456"/>
            <a:ext cx="12958019" cy="746671"/>
          </a:xfrm>
          <a:prstGeom prst="rect">
            <a:avLst/>
          </a:prstGeom>
        </p:spPr>
        <p:txBody>
          <a:bodyPr anchor="t" rtlCol="false" tIns="0" lIns="0" bIns="0" rIns="0">
            <a:spAutoFit/>
          </a:bodyPr>
          <a:lstStyle/>
          <a:p>
            <a:pPr algn="l">
              <a:lnSpc>
                <a:spcPts val="5625"/>
              </a:lnSpc>
            </a:pPr>
            <a:r>
              <a:rPr lang="en-US" sz="4499" b="true">
                <a:solidFill>
                  <a:srgbClr val="00002E"/>
                </a:solidFill>
                <a:latin typeface="Nunito Bold"/>
                <a:ea typeface="Nunito Bold"/>
                <a:cs typeface="Nunito Bold"/>
                <a:sym typeface="Nunito Bold"/>
              </a:rPr>
              <a:t>Impact and Benefits for Agricultural Stakeholders</a:t>
            </a:r>
          </a:p>
        </p:txBody>
      </p:sp>
      <p:sp>
        <p:nvSpPr>
          <p:cNvPr name="TextBox 6" id="6"/>
          <p:cNvSpPr txBox="true"/>
          <p:nvPr/>
        </p:nvSpPr>
        <p:spPr>
          <a:xfrm rot="0">
            <a:off x="854422" y="2005607"/>
            <a:ext cx="16579155" cy="847725"/>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The implementation of the Crop Recommendation System brings tangible benefits across the agricultural value chain, promoting both individual farm prosperity and broader food security.</a:t>
            </a:r>
          </a:p>
        </p:txBody>
      </p:sp>
      <p:grpSp>
        <p:nvGrpSpPr>
          <p:cNvPr name="Group 7" id="7"/>
          <p:cNvGrpSpPr/>
          <p:nvPr/>
        </p:nvGrpSpPr>
        <p:grpSpPr>
          <a:xfrm rot="0">
            <a:off x="840135" y="3113634"/>
            <a:ext cx="2100857" cy="1412676"/>
            <a:chOff x="0" y="0"/>
            <a:chExt cx="2801143" cy="1883568"/>
          </a:xfrm>
        </p:grpSpPr>
        <p:sp>
          <p:nvSpPr>
            <p:cNvPr name="Freeform 8" id="8"/>
            <p:cNvSpPr/>
            <p:nvPr/>
          </p:nvSpPr>
          <p:spPr>
            <a:xfrm flipH="false" flipV="false" rot="0">
              <a:off x="19050" y="19050"/>
              <a:ext cx="2763012" cy="1845437"/>
            </a:xfrm>
            <a:custGeom>
              <a:avLst/>
              <a:gdLst/>
              <a:ahLst/>
              <a:cxnLst/>
              <a:rect r="r" b="b" t="t" l="l"/>
              <a:pathLst>
                <a:path h="1845437" w="2763012">
                  <a:moveTo>
                    <a:pt x="0" y="488315"/>
                  </a:moveTo>
                  <a:cubicBezTo>
                    <a:pt x="0" y="218567"/>
                    <a:pt x="220091" y="0"/>
                    <a:pt x="491617" y="0"/>
                  </a:cubicBezTo>
                  <a:lnTo>
                    <a:pt x="2271395" y="0"/>
                  </a:lnTo>
                  <a:cubicBezTo>
                    <a:pt x="2542921" y="0"/>
                    <a:pt x="2763012" y="218567"/>
                    <a:pt x="2763012" y="488315"/>
                  </a:cubicBezTo>
                  <a:lnTo>
                    <a:pt x="2763012" y="1357122"/>
                  </a:lnTo>
                  <a:cubicBezTo>
                    <a:pt x="2763012" y="1626870"/>
                    <a:pt x="2542921" y="1845437"/>
                    <a:pt x="2271395" y="1845437"/>
                  </a:cubicBezTo>
                  <a:lnTo>
                    <a:pt x="491617" y="1845437"/>
                  </a:lnTo>
                  <a:cubicBezTo>
                    <a:pt x="220091" y="1845437"/>
                    <a:pt x="0" y="1626870"/>
                    <a:pt x="0" y="1357122"/>
                  </a:cubicBezTo>
                  <a:close/>
                </a:path>
              </a:pathLst>
            </a:custGeom>
            <a:solidFill>
              <a:srgbClr val="F3F3FF"/>
            </a:solidFill>
          </p:spPr>
        </p:sp>
        <p:sp>
          <p:nvSpPr>
            <p:cNvPr name="Freeform 9" id="9"/>
            <p:cNvSpPr/>
            <p:nvPr/>
          </p:nvSpPr>
          <p:spPr>
            <a:xfrm flipH="false" flipV="false" rot="0">
              <a:off x="0" y="0"/>
              <a:ext cx="2801112" cy="1883537"/>
            </a:xfrm>
            <a:custGeom>
              <a:avLst/>
              <a:gdLst/>
              <a:ahLst/>
              <a:cxnLst/>
              <a:rect r="r" b="b" t="t" l="l"/>
              <a:pathLst>
                <a:path h="1883537" w="2801112">
                  <a:moveTo>
                    <a:pt x="0" y="507365"/>
                  </a:moveTo>
                  <a:cubicBezTo>
                    <a:pt x="0" y="227076"/>
                    <a:pt x="228727" y="0"/>
                    <a:pt x="510667" y="0"/>
                  </a:cubicBezTo>
                  <a:lnTo>
                    <a:pt x="2290445" y="0"/>
                  </a:lnTo>
                  <a:lnTo>
                    <a:pt x="2290445" y="19050"/>
                  </a:lnTo>
                  <a:lnTo>
                    <a:pt x="2290445" y="0"/>
                  </a:lnTo>
                  <a:cubicBezTo>
                    <a:pt x="2572385" y="0"/>
                    <a:pt x="2801112" y="227076"/>
                    <a:pt x="2801112" y="507365"/>
                  </a:cubicBezTo>
                  <a:lnTo>
                    <a:pt x="2782062" y="507365"/>
                  </a:lnTo>
                  <a:lnTo>
                    <a:pt x="2801112" y="507365"/>
                  </a:lnTo>
                  <a:lnTo>
                    <a:pt x="2801112" y="1376172"/>
                  </a:lnTo>
                  <a:lnTo>
                    <a:pt x="2782062" y="1376172"/>
                  </a:lnTo>
                  <a:lnTo>
                    <a:pt x="2801112" y="1376172"/>
                  </a:lnTo>
                  <a:cubicBezTo>
                    <a:pt x="2801112" y="1656461"/>
                    <a:pt x="2572385" y="1883537"/>
                    <a:pt x="2290445" y="1883537"/>
                  </a:cubicBezTo>
                  <a:lnTo>
                    <a:pt x="2290445" y="1864487"/>
                  </a:lnTo>
                  <a:lnTo>
                    <a:pt x="2290445" y="1883537"/>
                  </a:lnTo>
                  <a:lnTo>
                    <a:pt x="510667" y="1883537"/>
                  </a:lnTo>
                  <a:lnTo>
                    <a:pt x="510667" y="1864487"/>
                  </a:lnTo>
                  <a:lnTo>
                    <a:pt x="510667" y="1883537"/>
                  </a:lnTo>
                  <a:cubicBezTo>
                    <a:pt x="228727" y="1883537"/>
                    <a:pt x="0" y="1656588"/>
                    <a:pt x="0" y="1376172"/>
                  </a:cubicBezTo>
                  <a:lnTo>
                    <a:pt x="0" y="507365"/>
                  </a:lnTo>
                  <a:lnTo>
                    <a:pt x="19050" y="507365"/>
                  </a:lnTo>
                  <a:lnTo>
                    <a:pt x="0" y="507365"/>
                  </a:lnTo>
                  <a:moveTo>
                    <a:pt x="38100" y="507365"/>
                  </a:moveTo>
                  <a:lnTo>
                    <a:pt x="38100" y="1376172"/>
                  </a:lnTo>
                  <a:lnTo>
                    <a:pt x="19050" y="1376172"/>
                  </a:lnTo>
                  <a:lnTo>
                    <a:pt x="38100" y="1376172"/>
                  </a:lnTo>
                  <a:cubicBezTo>
                    <a:pt x="38100" y="1635252"/>
                    <a:pt x="249555" y="1845437"/>
                    <a:pt x="510667" y="1845437"/>
                  </a:cubicBezTo>
                  <a:lnTo>
                    <a:pt x="2290445" y="1845437"/>
                  </a:lnTo>
                  <a:cubicBezTo>
                    <a:pt x="2551557" y="1845437"/>
                    <a:pt x="2763012" y="1635252"/>
                    <a:pt x="2763012" y="1376172"/>
                  </a:cubicBezTo>
                  <a:lnTo>
                    <a:pt x="2763012" y="507365"/>
                  </a:lnTo>
                  <a:cubicBezTo>
                    <a:pt x="2763012" y="248285"/>
                    <a:pt x="2551557" y="38100"/>
                    <a:pt x="2290445" y="38100"/>
                  </a:cubicBezTo>
                  <a:lnTo>
                    <a:pt x="510667" y="38100"/>
                  </a:lnTo>
                  <a:lnTo>
                    <a:pt x="510667" y="19050"/>
                  </a:lnTo>
                  <a:lnTo>
                    <a:pt x="510667" y="38100"/>
                  </a:lnTo>
                  <a:cubicBezTo>
                    <a:pt x="249555" y="38100"/>
                    <a:pt x="38100" y="248285"/>
                    <a:pt x="38100" y="507365"/>
                  </a:cubicBezTo>
                  <a:close/>
                </a:path>
              </a:pathLst>
            </a:custGeom>
            <a:solidFill>
              <a:srgbClr val="2D4DF2"/>
            </a:solidFill>
          </p:spPr>
        </p:sp>
      </p:grpSp>
      <p:sp>
        <p:nvSpPr>
          <p:cNvPr name="Freeform 10" id="10" descr="preencoded.png"/>
          <p:cNvSpPr/>
          <p:nvPr/>
        </p:nvSpPr>
        <p:spPr>
          <a:xfrm flipH="false" flipV="false" rot="0">
            <a:off x="1718965" y="3605361"/>
            <a:ext cx="343197" cy="429071"/>
          </a:xfrm>
          <a:custGeom>
            <a:avLst/>
            <a:gdLst/>
            <a:ahLst/>
            <a:cxnLst/>
            <a:rect r="r" b="b" t="t" l="l"/>
            <a:pathLst>
              <a:path h="429071" w="343197">
                <a:moveTo>
                  <a:pt x="0" y="0"/>
                </a:moveTo>
                <a:lnTo>
                  <a:pt x="343197" y="0"/>
                </a:lnTo>
                <a:lnTo>
                  <a:pt x="343197" y="429071"/>
                </a:lnTo>
                <a:lnTo>
                  <a:pt x="0" y="429071"/>
                </a:lnTo>
                <a:lnTo>
                  <a:pt x="0" y="0"/>
                </a:lnTo>
                <a:close/>
              </a:path>
            </a:pathLst>
          </a:custGeom>
          <a:blipFill>
            <a:blip r:embed="rId4"/>
            <a:stretch>
              <a:fillRect l="-8" t="0" r="-8" b="0"/>
            </a:stretch>
          </a:blipFill>
        </p:spPr>
      </p:sp>
      <p:sp>
        <p:nvSpPr>
          <p:cNvPr name="TextBox 11" id="11"/>
          <p:cNvSpPr txBox="true"/>
          <p:nvPr/>
        </p:nvSpPr>
        <p:spPr>
          <a:xfrm rot="0">
            <a:off x="3170784" y="3352949"/>
            <a:ext cx="3865661" cy="378024"/>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Enhanced Resource Efficiency</a:t>
            </a:r>
          </a:p>
        </p:txBody>
      </p:sp>
      <p:sp>
        <p:nvSpPr>
          <p:cNvPr name="TextBox 12" id="12"/>
          <p:cNvSpPr txBox="true"/>
          <p:nvPr/>
        </p:nvSpPr>
        <p:spPr>
          <a:xfrm rot="0">
            <a:off x="3170784" y="3810744"/>
            <a:ext cx="7668517" cy="457200"/>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Minimize water and fertilizer waste by selecting crops with precise needs.</a:t>
            </a:r>
          </a:p>
        </p:txBody>
      </p:sp>
      <p:grpSp>
        <p:nvGrpSpPr>
          <p:cNvPr name="Group 13" id="13"/>
          <p:cNvGrpSpPr/>
          <p:nvPr/>
        </p:nvGrpSpPr>
        <p:grpSpPr>
          <a:xfrm rot="0">
            <a:off x="3048744" y="4500116"/>
            <a:ext cx="14262795" cy="14288"/>
            <a:chOff x="0" y="0"/>
            <a:chExt cx="19017060" cy="19050"/>
          </a:xfrm>
        </p:grpSpPr>
        <p:sp>
          <p:nvSpPr>
            <p:cNvPr name="Freeform 14" id="14"/>
            <p:cNvSpPr/>
            <p:nvPr/>
          </p:nvSpPr>
          <p:spPr>
            <a:xfrm flipH="false" flipV="false" rot="0">
              <a:off x="0" y="0"/>
              <a:ext cx="19017107" cy="19050"/>
            </a:xfrm>
            <a:custGeom>
              <a:avLst/>
              <a:gdLst/>
              <a:ahLst/>
              <a:cxnLst/>
              <a:rect r="r" b="b" t="t" l="l"/>
              <a:pathLst>
                <a:path h="19050" w="19017107">
                  <a:moveTo>
                    <a:pt x="0" y="9525"/>
                  </a:moveTo>
                  <a:cubicBezTo>
                    <a:pt x="0" y="4318"/>
                    <a:pt x="4318" y="0"/>
                    <a:pt x="9525" y="0"/>
                  </a:cubicBezTo>
                  <a:lnTo>
                    <a:pt x="19007582" y="0"/>
                  </a:lnTo>
                  <a:cubicBezTo>
                    <a:pt x="19012790" y="0"/>
                    <a:pt x="19017107" y="4318"/>
                    <a:pt x="19017107" y="9525"/>
                  </a:cubicBezTo>
                  <a:cubicBezTo>
                    <a:pt x="19017107" y="14732"/>
                    <a:pt x="19012790" y="19050"/>
                    <a:pt x="19007582" y="19050"/>
                  </a:cubicBezTo>
                  <a:lnTo>
                    <a:pt x="9525" y="19050"/>
                  </a:lnTo>
                  <a:cubicBezTo>
                    <a:pt x="4318" y="19050"/>
                    <a:pt x="0" y="14732"/>
                    <a:pt x="0" y="9525"/>
                  </a:cubicBezTo>
                  <a:close/>
                </a:path>
              </a:pathLst>
            </a:custGeom>
            <a:solidFill>
              <a:srgbClr val="2D4DF2"/>
            </a:solidFill>
          </p:spPr>
        </p:sp>
      </p:grpSp>
      <p:grpSp>
        <p:nvGrpSpPr>
          <p:cNvPr name="Group 15" id="15"/>
          <p:cNvGrpSpPr/>
          <p:nvPr/>
        </p:nvGrpSpPr>
        <p:grpSpPr>
          <a:xfrm rot="0">
            <a:off x="840135" y="4619774"/>
            <a:ext cx="4173290" cy="1412676"/>
            <a:chOff x="0" y="0"/>
            <a:chExt cx="5564387" cy="1883568"/>
          </a:xfrm>
        </p:grpSpPr>
        <p:sp>
          <p:nvSpPr>
            <p:cNvPr name="Freeform 16" id="16"/>
            <p:cNvSpPr/>
            <p:nvPr/>
          </p:nvSpPr>
          <p:spPr>
            <a:xfrm flipH="false" flipV="false" rot="0">
              <a:off x="19050" y="19050"/>
              <a:ext cx="5526278" cy="1845437"/>
            </a:xfrm>
            <a:custGeom>
              <a:avLst/>
              <a:gdLst/>
              <a:ahLst/>
              <a:cxnLst/>
              <a:rect r="r" b="b" t="t" l="l"/>
              <a:pathLst>
                <a:path h="1845437" w="5526278">
                  <a:moveTo>
                    <a:pt x="0" y="488315"/>
                  </a:moveTo>
                  <a:cubicBezTo>
                    <a:pt x="0" y="218567"/>
                    <a:pt x="221615" y="0"/>
                    <a:pt x="494919" y="0"/>
                  </a:cubicBezTo>
                  <a:lnTo>
                    <a:pt x="5031359" y="0"/>
                  </a:lnTo>
                  <a:cubicBezTo>
                    <a:pt x="5304790" y="0"/>
                    <a:pt x="5526278" y="218567"/>
                    <a:pt x="5526278" y="488315"/>
                  </a:cubicBezTo>
                  <a:lnTo>
                    <a:pt x="5526278" y="1357122"/>
                  </a:lnTo>
                  <a:cubicBezTo>
                    <a:pt x="5526278" y="1626870"/>
                    <a:pt x="5304663" y="1845437"/>
                    <a:pt x="5031359" y="1845437"/>
                  </a:cubicBezTo>
                  <a:lnTo>
                    <a:pt x="494919" y="1845437"/>
                  </a:lnTo>
                  <a:cubicBezTo>
                    <a:pt x="221488" y="1845437"/>
                    <a:pt x="0" y="1626870"/>
                    <a:pt x="0" y="1357122"/>
                  </a:cubicBezTo>
                  <a:close/>
                </a:path>
              </a:pathLst>
            </a:custGeom>
            <a:solidFill>
              <a:srgbClr val="F3F3FF"/>
            </a:solidFill>
          </p:spPr>
        </p:sp>
        <p:sp>
          <p:nvSpPr>
            <p:cNvPr name="Freeform 17" id="17"/>
            <p:cNvSpPr/>
            <p:nvPr/>
          </p:nvSpPr>
          <p:spPr>
            <a:xfrm flipH="false" flipV="false" rot="0">
              <a:off x="0" y="0"/>
              <a:ext cx="5564378" cy="1883537"/>
            </a:xfrm>
            <a:custGeom>
              <a:avLst/>
              <a:gdLst/>
              <a:ahLst/>
              <a:cxnLst/>
              <a:rect r="r" b="b" t="t" l="l"/>
              <a:pathLst>
                <a:path h="1883537" w="5564378">
                  <a:moveTo>
                    <a:pt x="0" y="507365"/>
                  </a:moveTo>
                  <a:cubicBezTo>
                    <a:pt x="0" y="226949"/>
                    <a:pt x="230378" y="0"/>
                    <a:pt x="513969" y="0"/>
                  </a:cubicBezTo>
                  <a:lnTo>
                    <a:pt x="5050409" y="0"/>
                  </a:lnTo>
                  <a:lnTo>
                    <a:pt x="5050409" y="19050"/>
                  </a:lnTo>
                  <a:lnTo>
                    <a:pt x="5050409" y="0"/>
                  </a:lnTo>
                  <a:cubicBezTo>
                    <a:pt x="5334000" y="0"/>
                    <a:pt x="5564378" y="226949"/>
                    <a:pt x="5564378" y="507365"/>
                  </a:cubicBezTo>
                  <a:lnTo>
                    <a:pt x="5545328" y="507365"/>
                  </a:lnTo>
                  <a:lnTo>
                    <a:pt x="5564378" y="507365"/>
                  </a:lnTo>
                  <a:lnTo>
                    <a:pt x="5564378" y="1376172"/>
                  </a:lnTo>
                  <a:lnTo>
                    <a:pt x="5545328" y="1376172"/>
                  </a:lnTo>
                  <a:lnTo>
                    <a:pt x="5564378" y="1376172"/>
                  </a:lnTo>
                  <a:cubicBezTo>
                    <a:pt x="5564378" y="1656588"/>
                    <a:pt x="5334000" y="1883537"/>
                    <a:pt x="5050409" y="1883537"/>
                  </a:cubicBezTo>
                  <a:lnTo>
                    <a:pt x="5050409" y="1864487"/>
                  </a:lnTo>
                  <a:lnTo>
                    <a:pt x="5050409" y="1883537"/>
                  </a:lnTo>
                  <a:lnTo>
                    <a:pt x="513969" y="1883537"/>
                  </a:lnTo>
                  <a:lnTo>
                    <a:pt x="513969" y="1864487"/>
                  </a:lnTo>
                  <a:lnTo>
                    <a:pt x="513969" y="1883537"/>
                  </a:lnTo>
                  <a:cubicBezTo>
                    <a:pt x="230378"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5125"/>
                    <a:pt x="250952" y="1845437"/>
                    <a:pt x="513969" y="1845437"/>
                  </a:cubicBezTo>
                  <a:lnTo>
                    <a:pt x="5050409" y="1845437"/>
                  </a:lnTo>
                  <a:cubicBezTo>
                    <a:pt x="5313553" y="1845437"/>
                    <a:pt x="5526278" y="1635125"/>
                    <a:pt x="5526278" y="1376172"/>
                  </a:cubicBezTo>
                  <a:lnTo>
                    <a:pt x="5526278" y="507365"/>
                  </a:lnTo>
                  <a:cubicBezTo>
                    <a:pt x="5526278" y="248412"/>
                    <a:pt x="5313426" y="38100"/>
                    <a:pt x="5050409" y="38100"/>
                  </a:cubicBezTo>
                  <a:lnTo>
                    <a:pt x="513969" y="38100"/>
                  </a:lnTo>
                  <a:lnTo>
                    <a:pt x="513969" y="19050"/>
                  </a:lnTo>
                  <a:lnTo>
                    <a:pt x="513969" y="38100"/>
                  </a:lnTo>
                  <a:cubicBezTo>
                    <a:pt x="250952" y="38100"/>
                    <a:pt x="38100" y="248412"/>
                    <a:pt x="38100" y="507365"/>
                  </a:cubicBezTo>
                  <a:close/>
                </a:path>
              </a:pathLst>
            </a:custGeom>
            <a:solidFill>
              <a:srgbClr val="018CE1"/>
            </a:solidFill>
          </p:spPr>
        </p:sp>
      </p:grpSp>
      <p:sp>
        <p:nvSpPr>
          <p:cNvPr name="Freeform 18" id="18" descr="preencoded.png"/>
          <p:cNvSpPr/>
          <p:nvPr/>
        </p:nvSpPr>
        <p:spPr>
          <a:xfrm flipH="false" flipV="false" rot="0">
            <a:off x="2755106" y="5111502"/>
            <a:ext cx="343197" cy="429071"/>
          </a:xfrm>
          <a:custGeom>
            <a:avLst/>
            <a:gdLst/>
            <a:ahLst/>
            <a:cxnLst/>
            <a:rect r="r" b="b" t="t" l="l"/>
            <a:pathLst>
              <a:path h="429071" w="343197">
                <a:moveTo>
                  <a:pt x="0" y="0"/>
                </a:moveTo>
                <a:lnTo>
                  <a:pt x="343198" y="0"/>
                </a:lnTo>
                <a:lnTo>
                  <a:pt x="343198" y="429072"/>
                </a:lnTo>
                <a:lnTo>
                  <a:pt x="0" y="429072"/>
                </a:lnTo>
                <a:lnTo>
                  <a:pt x="0" y="0"/>
                </a:lnTo>
                <a:close/>
              </a:path>
            </a:pathLst>
          </a:custGeom>
          <a:blipFill>
            <a:blip r:embed="rId5"/>
            <a:stretch>
              <a:fillRect l="-8" t="0" r="-8" b="0"/>
            </a:stretch>
          </a:blipFill>
        </p:spPr>
      </p:sp>
      <p:sp>
        <p:nvSpPr>
          <p:cNvPr name="TextBox 19" id="19"/>
          <p:cNvSpPr txBox="true"/>
          <p:nvPr/>
        </p:nvSpPr>
        <p:spPr>
          <a:xfrm rot="0">
            <a:off x="5243215" y="4859090"/>
            <a:ext cx="3267224" cy="378024"/>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Increased Farmer Income</a:t>
            </a:r>
          </a:p>
        </p:txBody>
      </p:sp>
      <p:sp>
        <p:nvSpPr>
          <p:cNvPr name="TextBox 20" id="20"/>
          <p:cNvSpPr txBox="true"/>
          <p:nvPr/>
        </p:nvSpPr>
        <p:spPr>
          <a:xfrm rot="0">
            <a:off x="5243215" y="5316885"/>
            <a:ext cx="7514481" cy="457200"/>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Higher yields and optimized choices lead directly to greater profitability.</a:t>
            </a:r>
          </a:p>
        </p:txBody>
      </p:sp>
      <p:grpSp>
        <p:nvGrpSpPr>
          <p:cNvPr name="Group 21" id="21"/>
          <p:cNvGrpSpPr/>
          <p:nvPr/>
        </p:nvGrpSpPr>
        <p:grpSpPr>
          <a:xfrm rot="0">
            <a:off x="5121176" y="6006256"/>
            <a:ext cx="12190363" cy="14288"/>
            <a:chOff x="0" y="0"/>
            <a:chExt cx="16253817" cy="19050"/>
          </a:xfrm>
        </p:grpSpPr>
        <p:sp>
          <p:nvSpPr>
            <p:cNvPr name="Freeform 22" id="22"/>
            <p:cNvSpPr/>
            <p:nvPr/>
          </p:nvSpPr>
          <p:spPr>
            <a:xfrm flipH="false" flipV="false" rot="0">
              <a:off x="0" y="0"/>
              <a:ext cx="16253840" cy="19050"/>
            </a:xfrm>
            <a:custGeom>
              <a:avLst/>
              <a:gdLst/>
              <a:ahLst/>
              <a:cxnLst/>
              <a:rect r="r" b="b" t="t" l="l"/>
              <a:pathLst>
                <a:path h="19050" w="16253840">
                  <a:moveTo>
                    <a:pt x="0" y="9525"/>
                  </a:moveTo>
                  <a:cubicBezTo>
                    <a:pt x="0" y="4318"/>
                    <a:pt x="4318" y="0"/>
                    <a:pt x="9525" y="0"/>
                  </a:cubicBezTo>
                  <a:lnTo>
                    <a:pt x="16244315" y="0"/>
                  </a:lnTo>
                  <a:cubicBezTo>
                    <a:pt x="16249523" y="0"/>
                    <a:pt x="16253840" y="4318"/>
                    <a:pt x="16253840" y="9525"/>
                  </a:cubicBezTo>
                  <a:cubicBezTo>
                    <a:pt x="16253840" y="14732"/>
                    <a:pt x="16249523" y="19050"/>
                    <a:pt x="16244315" y="19050"/>
                  </a:cubicBezTo>
                  <a:lnTo>
                    <a:pt x="9525" y="19050"/>
                  </a:lnTo>
                  <a:cubicBezTo>
                    <a:pt x="4318" y="19050"/>
                    <a:pt x="0" y="14732"/>
                    <a:pt x="0" y="9525"/>
                  </a:cubicBezTo>
                  <a:close/>
                </a:path>
              </a:pathLst>
            </a:custGeom>
            <a:solidFill>
              <a:srgbClr val="018CE1"/>
            </a:solidFill>
          </p:spPr>
        </p:sp>
      </p:grpSp>
      <p:grpSp>
        <p:nvGrpSpPr>
          <p:cNvPr name="Group 23" id="23"/>
          <p:cNvGrpSpPr/>
          <p:nvPr/>
        </p:nvGrpSpPr>
        <p:grpSpPr>
          <a:xfrm rot="0">
            <a:off x="840135" y="6125915"/>
            <a:ext cx="6245721" cy="1412676"/>
            <a:chOff x="0" y="0"/>
            <a:chExt cx="8327628" cy="1883568"/>
          </a:xfrm>
        </p:grpSpPr>
        <p:sp>
          <p:nvSpPr>
            <p:cNvPr name="Freeform 24" id="24"/>
            <p:cNvSpPr/>
            <p:nvPr/>
          </p:nvSpPr>
          <p:spPr>
            <a:xfrm flipH="false" flipV="false" rot="0">
              <a:off x="19050" y="19050"/>
              <a:ext cx="8289417" cy="1845437"/>
            </a:xfrm>
            <a:custGeom>
              <a:avLst/>
              <a:gdLst/>
              <a:ahLst/>
              <a:cxnLst/>
              <a:rect r="r" b="b" t="t" l="l"/>
              <a:pathLst>
                <a:path h="1845437" w="8289417">
                  <a:moveTo>
                    <a:pt x="0" y="488315"/>
                  </a:moveTo>
                  <a:cubicBezTo>
                    <a:pt x="0" y="218567"/>
                    <a:pt x="222123" y="0"/>
                    <a:pt x="496062" y="0"/>
                  </a:cubicBezTo>
                  <a:lnTo>
                    <a:pt x="7793355" y="0"/>
                  </a:lnTo>
                  <a:cubicBezTo>
                    <a:pt x="8067294" y="0"/>
                    <a:pt x="8289417" y="218567"/>
                    <a:pt x="8289417" y="488315"/>
                  </a:cubicBezTo>
                  <a:lnTo>
                    <a:pt x="8289417" y="1357122"/>
                  </a:lnTo>
                  <a:cubicBezTo>
                    <a:pt x="8289417" y="1626870"/>
                    <a:pt x="8067294" y="1845437"/>
                    <a:pt x="7793355" y="1845437"/>
                  </a:cubicBezTo>
                  <a:lnTo>
                    <a:pt x="496062" y="1845437"/>
                  </a:lnTo>
                  <a:cubicBezTo>
                    <a:pt x="222123" y="1845437"/>
                    <a:pt x="0" y="1626870"/>
                    <a:pt x="0" y="1357122"/>
                  </a:cubicBezTo>
                  <a:close/>
                </a:path>
              </a:pathLst>
            </a:custGeom>
            <a:solidFill>
              <a:srgbClr val="F3F3FF"/>
            </a:solidFill>
          </p:spPr>
        </p:sp>
        <p:sp>
          <p:nvSpPr>
            <p:cNvPr name="Freeform 25" id="25"/>
            <p:cNvSpPr/>
            <p:nvPr/>
          </p:nvSpPr>
          <p:spPr>
            <a:xfrm flipH="false" flipV="false" rot="0">
              <a:off x="0" y="0"/>
              <a:ext cx="8327517" cy="1883537"/>
            </a:xfrm>
            <a:custGeom>
              <a:avLst/>
              <a:gdLst/>
              <a:ahLst/>
              <a:cxnLst/>
              <a:rect r="r" b="b" t="t" l="l"/>
              <a:pathLst>
                <a:path h="1883537" w="8327517">
                  <a:moveTo>
                    <a:pt x="0" y="507365"/>
                  </a:moveTo>
                  <a:cubicBezTo>
                    <a:pt x="0" y="226822"/>
                    <a:pt x="230886" y="0"/>
                    <a:pt x="515112" y="0"/>
                  </a:cubicBezTo>
                  <a:lnTo>
                    <a:pt x="7812405" y="0"/>
                  </a:lnTo>
                  <a:lnTo>
                    <a:pt x="7812405" y="19050"/>
                  </a:lnTo>
                  <a:lnTo>
                    <a:pt x="7812405" y="0"/>
                  </a:lnTo>
                  <a:cubicBezTo>
                    <a:pt x="8096631" y="0"/>
                    <a:pt x="8327517" y="226822"/>
                    <a:pt x="8327517" y="507365"/>
                  </a:cubicBezTo>
                  <a:lnTo>
                    <a:pt x="8308467" y="507365"/>
                  </a:lnTo>
                  <a:lnTo>
                    <a:pt x="8327517" y="507365"/>
                  </a:lnTo>
                  <a:lnTo>
                    <a:pt x="8327517" y="1376172"/>
                  </a:lnTo>
                  <a:lnTo>
                    <a:pt x="8308467" y="1376172"/>
                  </a:lnTo>
                  <a:lnTo>
                    <a:pt x="8327517" y="1376172"/>
                  </a:lnTo>
                  <a:cubicBezTo>
                    <a:pt x="8327517" y="1656715"/>
                    <a:pt x="8096631" y="1883537"/>
                    <a:pt x="7812405" y="1883537"/>
                  </a:cubicBezTo>
                  <a:lnTo>
                    <a:pt x="7812405" y="1864487"/>
                  </a:lnTo>
                  <a:lnTo>
                    <a:pt x="7812405" y="1883537"/>
                  </a:lnTo>
                  <a:lnTo>
                    <a:pt x="515112" y="1883537"/>
                  </a:lnTo>
                  <a:lnTo>
                    <a:pt x="515112" y="1864487"/>
                  </a:lnTo>
                  <a:lnTo>
                    <a:pt x="515112" y="1883537"/>
                  </a:lnTo>
                  <a:cubicBezTo>
                    <a:pt x="230886"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4998"/>
                    <a:pt x="251460" y="1845437"/>
                    <a:pt x="515112" y="1845437"/>
                  </a:cubicBezTo>
                  <a:lnTo>
                    <a:pt x="7812405" y="1845437"/>
                  </a:lnTo>
                  <a:cubicBezTo>
                    <a:pt x="8076185" y="1845437"/>
                    <a:pt x="8289417" y="1634998"/>
                    <a:pt x="8289417" y="1376172"/>
                  </a:cubicBezTo>
                  <a:lnTo>
                    <a:pt x="8289417" y="507365"/>
                  </a:lnTo>
                  <a:cubicBezTo>
                    <a:pt x="8289544" y="248539"/>
                    <a:pt x="8076184" y="38100"/>
                    <a:pt x="7812405" y="38100"/>
                  </a:cubicBezTo>
                  <a:lnTo>
                    <a:pt x="515112" y="38100"/>
                  </a:lnTo>
                  <a:lnTo>
                    <a:pt x="515112" y="19050"/>
                  </a:lnTo>
                  <a:lnTo>
                    <a:pt x="515112" y="38100"/>
                  </a:lnTo>
                  <a:cubicBezTo>
                    <a:pt x="251460" y="38100"/>
                    <a:pt x="38100" y="248539"/>
                    <a:pt x="38100" y="507365"/>
                  </a:cubicBezTo>
                  <a:close/>
                </a:path>
              </a:pathLst>
            </a:custGeom>
            <a:solidFill>
              <a:srgbClr val="DA33BF"/>
            </a:solidFill>
          </p:spPr>
        </p:sp>
      </p:grpSp>
      <p:sp>
        <p:nvSpPr>
          <p:cNvPr name="Freeform 26" id="26" descr="preencoded.png"/>
          <p:cNvSpPr/>
          <p:nvPr/>
        </p:nvSpPr>
        <p:spPr>
          <a:xfrm flipH="false" flipV="false" rot="0">
            <a:off x="3791396" y="6617642"/>
            <a:ext cx="343197" cy="429071"/>
          </a:xfrm>
          <a:custGeom>
            <a:avLst/>
            <a:gdLst/>
            <a:ahLst/>
            <a:cxnLst/>
            <a:rect r="r" b="b" t="t" l="l"/>
            <a:pathLst>
              <a:path h="429071" w="343197">
                <a:moveTo>
                  <a:pt x="0" y="0"/>
                </a:moveTo>
                <a:lnTo>
                  <a:pt x="343198" y="0"/>
                </a:lnTo>
                <a:lnTo>
                  <a:pt x="343198" y="429072"/>
                </a:lnTo>
                <a:lnTo>
                  <a:pt x="0" y="429072"/>
                </a:lnTo>
                <a:lnTo>
                  <a:pt x="0" y="0"/>
                </a:lnTo>
                <a:close/>
              </a:path>
            </a:pathLst>
          </a:custGeom>
          <a:blipFill>
            <a:blip r:embed="rId6"/>
            <a:stretch>
              <a:fillRect l="-8" t="0" r="-8" b="0"/>
            </a:stretch>
          </a:blipFill>
        </p:spPr>
      </p:sp>
      <p:sp>
        <p:nvSpPr>
          <p:cNvPr name="TextBox 27" id="27"/>
          <p:cNvSpPr txBox="true"/>
          <p:nvPr/>
        </p:nvSpPr>
        <p:spPr>
          <a:xfrm rot="0">
            <a:off x="7315646" y="6365230"/>
            <a:ext cx="4421833" cy="378024"/>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Sustainable Agricultural Practices</a:t>
            </a:r>
          </a:p>
        </p:txBody>
      </p:sp>
      <p:sp>
        <p:nvSpPr>
          <p:cNvPr name="TextBox 28" id="28"/>
          <p:cNvSpPr txBox="true"/>
          <p:nvPr/>
        </p:nvSpPr>
        <p:spPr>
          <a:xfrm rot="0">
            <a:off x="7315646" y="6823025"/>
            <a:ext cx="9491960" cy="457200"/>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Contribute to healthier soil and reduced environmental impact through informed decisions.</a:t>
            </a:r>
          </a:p>
        </p:txBody>
      </p:sp>
      <p:grpSp>
        <p:nvGrpSpPr>
          <p:cNvPr name="Group 29" id="29"/>
          <p:cNvGrpSpPr/>
          <p:nvPr/>
        </p:nvGrpSpPr>
        <p:grpSpPr>
          <a:xfrm rot="0">
            <a:off x="7193608" y="7512397"/>
            <a:ext cx="10117931" cy="14288"/>
            <a:chOff x="0" y="0"/>
            <a:chExt cx="13490575" cy="19050"/>
          </a:xfrm>
        </p:grpSpPr>
        <p:sp>
          <p:nvSpPr>
            <p:cNvPr name="Freeform 30" id="30"/>
            <p:cNvSpPr/>
            <p:nvPr/>
          </p:nvSpPr>
          <p:spPr>
            <a:xfrm flipH="false" flipV="false" rot="0">
              <a:off x="0" y="0"/>
              <a:ext cx="13490575" cy="19050"/>
            </a:xfrm>
            <a:custGeom>
              <a:avLst/>
              <a:gdLst/>
              <a:ahLst/>
              <a:cxnLst/>
              <a:rect r="r" b="b" t="t" l="l"/>
              <a:pathLst>
                <a:path h="19050" w="13490575">
                  <a:moveTo>
                    <a:pt x="0" y="9525"/>
                  </a:moveTo>
                  <a:cubicBezTo>
                    <a:pt x="0" y="4318"/>
                    <a:pt x="4318" y="0"/>
                    <a:pt x="9525" y="0"/>
                  </a:cubicBezTo>
                  <a:lnTo>
                    <a:pt x="13481050" y="0"/>
                  </a:lnTo>
                  <a:cubicBezTo>
                    <a:pt x="13486257" y="0"/>
                    <a:pt x="13490575" y="4318"/>
                    <a:pt x="13490575" y="9525"/>
                  </a:cubicBezTo>
                  <a:cubicBezTo>
                    <a:pt x="13490575" y="14732"/>
                    <a:pt x="13486257" y="19050"/>
                    <a:pt x="13481050" y="19050"/>
                  </a:cubicBezTo>
                  <a:lnTo>
                    <a:pt x="9525" y="19050"/>
                  </a:lnTo>
                  <a:cubicBezTo>
                    <a:pt x="4318" y="19050"/>
                    <a:pt x="0" y="14732"/>
                    <a:pt x="0" y="9525"/>
                  </a:cubicBezTo>
                  <a:close/>
                </a:path>
              </a:pathLst>
            </a:custGeom>
            <a:solidFill>
              <a:srgbClr val="DA33BF"/>
            </a:solidFill>
          </p:spPr>
        </p:sp>
      </p:grpSp>
      <p:grpSp>
        <p:nvGrpSpPr>
          <p:cNvPr name="Group 31" id="31"/>
          <p:cNvGrpSpPr/>
          <p:nvPr/>
        </p:nvGrpSpPr>
        <p:grpSpPr>
          <a:xfrm rot="0">
            <a:off x="840135" y="7632055"/>
            <a:ext cx="8318152" cy="1803201"/>
            <a:chOff x="0" y="0"/>
            <a:chExt cx="11090870" cy="2404268"/>
          </a:xfrm>
        </p:grpSpPr>
        <p:sp>
          <p:nvSpPr>
            <p:cNvPr name="Freeform 32" id="32"/>
            <p:cNvSpPr/>
            <p:nvPr/>
          </p:nvSpPr>
          <p:spPr>
            <a:xfrm flipH="false" flipV="false" rot="0">
              <a:off x="19050" y="19050"/>
              <a:ext cx="11052683" cy="2366137"/>
            </a:xfrm>
            <a:custGeom>
              <a:avLst/>
              <a:gdLst/>
              <a:ahLst/>
              <a:cxnLst/>
              <a:rect r="r" b="b" t="t" l="l"/>
              <a:pathLst>
                <a:path h="2366137" w="11052683">
                  <a:moveTo>
                    <a:pt x="0" y="488315"/>
                  </a:moveTo>
                  <a:cubicBezTo>
                    <a:pt x="0" y="218567"/>
                    <a:pt x="221361" y="0"/>
                    <a:pt x="494411" y="0"/>
                  </a:cubicBezTo>
                  <a:lnTo>
                    <a:pt x="10558272" y="0"/>
                  </a:lnTo>
                  <a:cubicBezTo>
                    <a:pt x="10831322" y="0"/>
                    <a:pt x="11052683" y="218567"/>
                    <a:pt x="11052683" y="488315"/>
                  </a:cubicBezTo>
                  <a:lnTo>
                    <a:pt x="11052683" y="1877822"/>
                  </a:lnTo>
                  <a:cubicBezTo>
                    <a:pt x="11052683" y="2147443"/>
                    <a:pt x="10831322" y="2366137"/>
                    <a:pt x="10558272" y="2366137"/>
                  </a:cubicBezTo>
                  <a:lnTo>
                    <a:pt x="494411" y="2366137"/>
                  </a:lnTo>
                  <a:cubicBezTo>
                    <a:pt x="221361" y="2366137"/>
                    <a:pt x="0" y="2147570"/>
                    <a:pt x="0" y="1877822"/>
                  </a:cubicBezTo>
                  <a:close/>
                </a:path>
              </a:pathLst>
            </a:custGeom>
            <a:solidFill>
              <a:srgbClr val="F3F3FF"/>
            </a:solidFill>
          </p:spPr>
        </p:sp>
        <p:sp>
          <p:nvSpPr>
            <p:cNvPr name="Freeform 33" id="33"/>
            <p:cNvSpPr/>
            <p:nvPr/>
          </p:nvSpPr>
          <p:spPr>
            <a:xfrm flipH="false" flipV="false" rot="0">
              <a:off x="0" y="0"/>
              <a:ext cx="11090783" cy="2404237"/>
            </a:xfrm>
            <a:custGeom>
              <a:avLst/>
              <a:gdLst/>
              <a:ahLst/>
              <a:cxnLst/>
              <a:rect r="r" b="b" t="t" l="l"/>
              <a:pathLst>
                <a:path h="2404237" w="11090783">
                  <a:moveTo>
                    <a:pt x="0" y="507365"/>
                  </a:moveTo>
                  <a:cubicBezTo>
                    <a:pt x="0" y="226949"/>
                    <a:pt x="230124" y="0"/>
                    <a:pt x="513461" y="0"/>
                  </a:cubicBezTo>
                  <a:lnTo>
                    <a:pt x="10577322" y="0"/>
                  </a:lnTo>
                  <a:lnTo>
                    <a:pt x="10577322" y="19050"/>
                  </a:lnTo>
                  <a:lnTo>
                    <a:pt x="10577322" y="0"/>
                  </a:lnTo>
                  <a:cubicBezTo>
                    <a:pt x="10860659" y="0"/>
                    <a:pt x="11090783" y="226949"/>
                    <a:pt x="11090783" y="507365"/>
                  </a:cubicBezTo>
                  <a:lnTo>
                    <a:pt x="11071733" y="507365"/>
                  </a:lnTo>
                  <a:lnTo>
                    <a:pt x="11090783" y="507365"/>
                  </a:lnTo>
                  <a:lnTo>
                    <a:pt x="11090783" y="1896872"/>
                  </a:lnTo>
                  <a:lnTo>
                    <a:pt x="11071733" y="1896872"/>
                  </a:lnTo>
                  <a:lnTo>
                    <a:pt x="11090783" y="1896872"/>
                  </a:lnTo>
                  <a:cubicBezTo>
                    <a:pt x="11090783" y="2177288"/>
                    <a:pt x="10860659" y="2404237"/>
                    <a:pt x="10577322" y="2404237"/>
                  </a:cubicBezTo>
                  <a:lnTo>
                    <a:pt x="10577322" y="2385187"/>
                  </a:lnTo>
                  <a:lnTo>
                    <a:pt x="10577322" y="2404237"/>
                  </a:lnTo>
                  <a:lnTo>
                    <a:pt x="513461" y="2404237"/>
                  </a:lnTo>
                  <a:lnTo>
                    <a:pt x="513461" y="2385187"/>
                  </a:lnTo>
                  <a:lnTo>
                    <a:pt x="513461" y="2404237"/>
                  </a:lnTo>
                  <a:cubicBezTo>
                    <a:pt x="230124" y="2404237"/>
                    <a:pt x="0" y="2177288"/>
                    <a:pt x="0" y="1896872"/>
                  </a:cubicBezTo>
                  <a:lnTo>
                    <a:pt x="0" y="507365"/>
                  </a:lnTo>
                  <a:lnTo>
                    <a:pt x="19050" y="507365"/>
                  </a:lnTo>
                  <a:lnTo>
                    <a:pt x="0" y="507365"/>
                  </a:lnTo>
                  <a:moveTo>
                    <a:pt x="38100" y="507365"/>
                  </a:moveTo>
                  <a:lnTo>
                    <a:pt x="38100" y="1896872"/>
                  </a:lnTo>
                  <a:lnTo>
                    <a:pt x="19050" y="1896872"/>
                  </a:lnTo>
                  <a:lnTo>
                    <a:pt x="38100" y="1896872"/>
                  </a:lnTo>
                  <a:cubicBezTo>
                    <a:pt x="38100" y="2155825"/>
                    <a:pt x="250698" y="2366137"/>
                    <a:pt x="513461" y="2366137"/>
                  </a:cubicBezTo>
                  <a:lnTo>
                    <a:pt x="10577322" y="2366137"/>
                  </a:lnTo>
                  <a:cubicBezTo>
                    <a:pt x="10840085" y="2366137"/>
                    <a:pt x="11052683" y="2155825"/>
                    <a:pt x="11052683" y="1896872"/>
                  </a:cubicBezTo>
                  <a:lnTo>
                    <a:pt x="11052683" y="507365"/>
                  </a:lnTo>
                  <a:cubicBezTo>
                    <a:pt x="11052810" y="248412"/>
                    <a:pt x="10840085" y="38100"/>
                    <a:pt x="10577322" y="38100"/>
                  </a:cubicBezTo>
                  <a:lnTo>
                    <a:pt x="513461" y="38100"/>
                  </a:lnTo>
                  <a:lnTo>
                    <a:pt x="513461" y="19050"/>
                  </a:lnTo>
                  <a:lnTo>
                    <a:pt x="513461" y="38100"/>
                  </a:lnTo>
                  <a:cubicBezTo>
                    <a:pt x="250698" y="38100"/>
                    <a:pt x="38100" y="248412"/>
                    <a:pt x="38100" y="507365"/>
                  </a:cubicBezTo>
                  <a:close/>
                </a:path>
              </a:pathLst>
            </a:custGeom>
            <a:solidFill>
              <a:srgbClr val="2D4DF2"/>
            </a:solidFill>
          </p:spPr>
        </p:sp>
      </p:grpSp>
      <p:sp>
        <p:nvSpPr>
          <p:cNvPr name="Freeform 34" id="34" descr="preencoded.png"/>
          <p:cNvSpPr/>
          <p:nvPr/>
        </p:nvSpPr>
        <p:spPr>
          <a:xfrm flipH="false" flipV="false" rot="0">
            <a:off x="4827537" y="8319046"/>
            <a:ext cx="343197" cy="429071"/>
          </a:xfrm>
          <a:custGeom>
            <a:avLst/>
            <a:gdLst/>
            <a:ahLst/>
            <a:cxnLst/>
            <a:rect r="r" b="b" t="t" l="l"/>
            <a:pathLst>
              <a:path h="429071" w="343197">
                <a:moveTo>
                  <a:pt x="0" y="0"/>
                </a:moveTo>
                <a:lnTo>
                  <a:pt x="343198" y="0"/>
                </a:lnTo>
                <a:lnTo>
                  <a:pt x="343198" y="429071"/>
                </a:lnTo>
                <a:lnTo>
                  <a:pt x="0" y="429071"/>
                </a:lnTo>
                <a:lnTo>
                  <a:pt x="0" y="0"/>
                </a:lnTo>
                <a:close/>
              </a:path>
            </a:pathLst>
          </a:custGeom>
          <a:blipFill>
            <a:blip r:embed="rId7"/>
            <a:stretch>
              <a:fillRect l="-8" t="0" r="-8" b="0"/>
            </a:stretch>
          </a:blipFill>
        </p:spPr>
      </p:sp>
      <p:sp>
        <p:nvSpPr>
          <p:cNvPr name="TextBox 35" id="35"/>
          <p:cNvSpPr txBox="true"/>
          <p:nvPr/>
        </p:nvSpPr>
        <p:spPr>
          <a:xfrm rot="0">
            <a:off x="9388078" y="7871371"/>
            <a:ext cx="3092946" cy="378024"/>
          </a:xfrm>
          <a:prstGeom prst="rect">
            <a:avLst/>
          </a:prstGeom>
        </p:spPr>
        <p:txBody>
          <a:bodyPr anchor="t" rtlCol="false" tIns="0" lIns="0" bIns="0" rIns="0">
            <a:spAutoFit/>
          </a:bodyPr>
          <a:lstStyle/>
          <a:p>
            <a:pPr algn="l">
              <a:lnSpc>
                <a:spcPts val="2812"/>
              </a:lnSpc>
            </a:pPr>
            <a:r>
              <a:rPr lang="en-US" sz="2249" b="true">
                <a:solidFill>
                  <a:srgbClr val="00002E"/>
                </a:solidFill>
                <a:latin typeface="Nunito Bold"/>
                <a:ea typeface="Nunito Bold"/>
                <a:cs typeface="Nunito Bold"/>
                <a:sym typeface="Nunito Bold"/>
              </a:rPr>
              <a:t>Improved Food Security</a:t>
            </a:r>
          </a:p>
        </p:txBody>
      </p:sp>
      <p:sp>
        <p:nvSpPr>
          <p:cNvPr name="TextBox 36" id="36"/>
          <p:cNvSpPr txBox="true"/>
          <p:nvPr/>
        </p:nvSpPr>
        <p:spPr>
          <a:xfrm rot="0">
            <a:off x="9388078" y="8329166"/>
            <a:ext cx="7801421" cy="847725"/>
          </a:xfrm>
          <a:prstGeom prst="rect">
            <a:avLst/>
          </a:prstGeom>
        </p:spPr>
        <p:txBody>
          <a:bodyPr anchor="t" rtlCol="false" tIns="0" lIns="0" bIns="0" rIns="0">
            <a:spAutoFit/>
          </a:bodyPr>
          <a:lstStyle/>
          <a:p>
            <a:pPr algn="l">
              <a:lnSpc>
                <a:spcPts val="3062"/>
              </a:lnSpc>
            </a:pPr>
            <a:r>
              <a:rPr lang="en-US" sz="1874">
                <a:solidFill>
                  <a:srgbClr val="00002E"/>
                </a:solidFill>
                <a:latin typeface="PT Sans"/>
                <a:ea typeface="PT Sans"/>
                <a:cs typeface="PT Sans"/>
                <a:sym typeface="PT Sans"/>
              </a:rPr>
              <a:t>More efficient crop production contributes to a stable and abundant food supply for communities.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623870" y="755897"/>
            <a:ext cx="7505625" cy="623888"/>
          </a:xfrm>
          <a:prstGeom prst="rect">
            <a:avLst/>
          </a:prstGeom>
        </p:spPr>
        <p:txBody>
          <a:bodyPr anchor="t" rtlCol="false" tIns="0" lIns="0" bIns="0" rIns="0">
            <a:spAutoFit/>
          </a:bodyPr>
          <a:lstStyle/>
          <a:p>
            <a:pPr algn="l">
              <a:lnSpc>
                <a:spcPts val="5062"/>
              </a:lnSpc>
            </a:pPr>
            <a:r>
              <a:rPr lang="en-US" sz="4000" b="true">
                <a:solidFill>
                  <a:srgbClr val="00002E"/>
                </a:solidFill>
                <a:latin typeface="Nunito Bold"/>
                <a:ea typeface="Nunito Bold"/>
                <a:cs typeface="Nunito Bold"/>
                <a:sym typeface="Nunito Bold"/>
              </a:rPr>
              <a:t>Conclusion and Next Steps</a:t>
            </a:r>
          </a:p>
        </p:txBody>
      </p:sp>
      <p:sp>
        <p:nvSpPr>
          <p:cNvPr name="TextBox 7" id="7"/>
          <p:cNvSpPr txBox="true"/>
          <p:nvPr/>
        </p:nvSpPr>
        <p:spPr>
          <a:xfrm rot="0">
            <a:off x="7623870" y="1680121"/>
            <a:ext cx="9898261" cy="1116806"/>
          </a:xfrm>
          <a:prstGeom prst="rect">
            <a:avLst/>
          </a:prstGeom>
        </p:spPr>
        <p:txBody>
          <a:bodyPr anchor="t" rtlCol="false" tIns="0" lIns="0" bIns="0" rIns="0">
            <a:spAutoFit/>
          </a:bodyPr>
          <a:lstStyle/>
          <a:p>
            <a:pPr algn="l">
              <a:lnSpc>
                <a:spcPts val="2749"/>
              </a:lnSpc>
            </a:pPr>
            <a:r>
              <a:rPr lang="en-US" sz="1687">
                <a:solidFill>
                  <a:srgbClr val="00002E"/>
                </a:solidFill>
                <a:latin typeface="PT Sans"/>
                <a:ea typeface="PT Sans"/>
                <a:cs typeface="PT Sans"/>
                <a:sym typeface="PT Sans"/>
              </a:rPr>
              <a:t>The Crop Recommendation System represents a significant leap forward in precision agriculture. By combining machine learning with essential agricultural data, we empower farmers to make smarter, more profitable, and sustainable decisions.</a:t>
            </a:r>
          </a:p>
        </p:txBody>
      </p:sp>
      <p:sp>
        <p:nvSpPr>
          <p:cNvPr name="TextBox 8" id="8"/>
          <p:cNvSpPr txBox="true"/>
          <p:nvPr/>
        </p:nvSpPr>
        <p:spPr>
          <a:xfrm rot="0">
            <a:off x="7623870" y="3247727"/>
            <a:ext cx="4784972" cy="626864"/>
          </a:xfrm>
          <a:prstGeom prst="rect">
            <a:avLst/>
          </a:prstGeom>
        </p:spPr>
        <p:txBody>
          <a:bodyPr anchor="t" rtlCol="false" tIns="0" lIns="0" bIns="0" rIns="0">
            <a:spAutoFit/>
          </a:bodyPr>
          <a:lstStyle/>
          <a:p>
            <a:pPr algn="ctr">
              <a:lnSpc>
                <a:spcPts val="5625"/>
              </a:lnSpc>
            </a:pPr>
            <a:r>
              <a:rPr lang="en-US" sz="5625" b="true">
                <a:solidFill>
                  <a:srgbClr val="00002E"/>
                </a:solidFill>
                <a:latin typeface="Nunito Bold"/>
                <a:ea typeface="Nunito Bold"/>
                <a:cs typeface="Nunito Bold"/>
                <a:sym typeface="Nunito Bold"/>
              </a:rPr>
              <a:t>95%</a:t>
            </a:r>
          </a:p>
        </p:txBody>
      </p:sp>
      <p:sp>
        <p:nvSpPr>
          <p:cNvPr name="TextBox 9" id="9"/>
          <p:cNvSpPr txBox="true"/>
          <p:nvPr/>
        </p:nvSpPr>
        <p:spPr>
          <a:xfrm rot="0">
            <a:off x="8729068" y="4138464"/>
            <a:ext cx="2574578" cy="331291"/>
          </a:xfrm>
          <a:prstGeom prst="rect">
            <a:avLst/>
          </a:prstGeom>
        </p:spPr>
        <p:txBody>
          <a:bodyPr anchor="t" rtlCol="false" tIns="0" lIns="0" bIns="0" rIns="0">
            <a:spAutoFit/>
          </a:bodyPr>
          <a:lstStyle/>
          <a:p>
            <a:pPr algn="ctr">
              <a:lnSpc>
                <a:spcPts val="2500"/>
              </a:lnSpc>
            </a:pPr>
            <a:r>
              <a:rPr lang="en-US" sz="2000" b="true">
                <a:solidFill>
                  <a:srgbClr val="00002E"/>
                </a:solidFill>
                <a:latin typeface="Nunito Bold"/>
                <a:ea typeface="Nunito Bold"/>
                <a:cs typeface="Nunito Bold"/>
                <a:sym typeface="Nunito Bold"/>
              </a:rPr>
              <a:t>Accuracy Rate</a:t>
            </a:r>
          </a:p>
        </p:txBody>
      </p:sp>
      <p:sp>
        <p:nvSpPr>
          <p:cNvPr name="TextBox 10" id="10"/>
          <p:cNvSpPr txBox="true"/>
          <p:nvPr/>
        </p:nvSpPr>
        <p:spPr>
          <a:xfrm rot="0">
            <a:off x="7623870" y="4534346"/>
            <a:ext cx="4784972" cy="766763"/>
          </a:xfrm>
          <a:prstGeom prst="rect">
            <a:avLst/>
          </a:prstGeom>
        </p:spPr>
        <p:txBody>
          <a:bodyPr anchor="t" rtlCol="false" tIns="0" lIns="0" bIns="0" rIns="0">
            <a:spAutoFit/>
          </a:bodyPr>
          <a:lstStyle/>
          <a:p>
            <a:pPr algn="ctr">
              <a:lnSpc>
                <a:spcPts val="2749"/>
              </a:lnSpc>
            </a:pPr>
            <a:r>
              <a:rPr lang="en-US" sz="1687">
                <a:solidFill>
                  <a:srgbClr val="00002E"/>
                </a:solidFill>
                <a:latin typeface="PT Sans"/>
                <a:ea typeface="PT Sans"/>
                <a:cs typeface="PT Sans"/>
                <a:sym typeface="PT Sans"/>
              </a:rPr>
              <a:t>Of crop recommendations based on our advanced models.</a:t>
            </a:r>
          </a:p>
        </p:txBody>
      </p:sp>
      <p:sp>
        <p:nvSpPr>
          <p:cNvPr name="TextBox 11" id="11"/>
          <p:cNvSpPr txBox="true"/>
          <p:nvPr/>
        </p:nvSpPr>
        <p:spPr>
          <a:xfrm rot="0">
            <a:off x="12737009" y="3247727"/>
            <a:ext cx="4785122" cy="626864"/>
          </a:xfrm>
          <a:prstGeom prst="rect">
            <a:avLst/>
          </a:prstGeom>
        </p:spPr>
        <p:txBody>
          <a:bodyPr anchor="t" rtlCol="false" tIns="0" lIns="0" bIns="0" rIns="0">
            <a:spAutoFit/>
          </a:bodyPr>
          <a:lstStyle/>
          <a:p>
            <a:pPr algn="ctr">
              <a:lnSpc>
                <a:spcPts val="5625"/>
              </a:lnSpc>
            </a:pPr>
            <a:r>
              <a:rPr lang="en-US" sz="5625" b="true">
                <a:solidFill>
                  <a:srgbClr val="00002E"/>
                </a:solidFill>
                <a:latin typeface="Nunito Bold"/>
                <a:ea typeface="Nunito Bold"/>
                <a:cs typeface="Nunito Bold"/>
                <a:sym typeface="Nunito Bold"/>
              </a:rPr>
              <a:t>30%</a:t>
            </a:r>
          </a:p>
        </p:txBody>
      </p:sp>
      <p:sp>
        <p:nvSpPr>
          <p:cNvPr name="TextBox 12" id="12"/>
          <p:cNvSpPr txBox="true"/>
          <p:nvPr/>
        </p:nvSpPr>
        <p:spPr>
          <a:xfrm rot="0">
            <a:off x="13842206" y="4138464"/>
            <a:ext cx="2574578" cy="331291"/>
          </a:xfrm>
          <a:prstGeom prst="rect">
            <a:avLst/>
          </a:prstGeom>
        </p:spPr>
        <p:txBody>
          <a:bodyPr anchor="t" rtlCol="false" tIns="0" lIns="0" bIns="0" rIns="0">
            <a:spAutoFit/>
          </a:bodyPr>
          <a:lstStyle/>
          <a:p>
            <a:pPr algn="ctr">
              <a:lnSpc>
                <a:spcPts val="2500"/>
              </a:lnSpc>
            </a:pPr>
            <a:r>
              <a:rPr lang="en-US" sz="2000" b="true">
                <a:solidFill>
                  <a:srgbClr val="00002E"/>
                </a:solidFill>
                <a:latin typeface="Nunito Bold"/>
                <a:ea typeface="Nunito Bold"/>
                <a:cs typeface="Nunito Bold"/>
                <a:sym typeface="Nunito Bold"/>
              </a:rPr>
              <a:t>Yield Increase</a:t>
            </a:r>
          </a:p>
        </p:txBody>
      </p:sp>
      <p:sp>
        <p:nvSpPr>
          <p:cNvPr name="TextBox 13" id="13"/>
          <p:cNvSpPr txBox="true"/>
          <p:nvPr/>
        </p:nvSpPr>
        <p:spPr>
          <a:xfrm rot="0">
            <a:off x="12737009" y="4534346"/>
            <a:ext cx="4785122" cy="766763"/>
          </a:xfrm>
          <a:prstGeom prst="rect">
            <a:avLst/>
          </a:prstGeom>
        </p:spPr>
        <p:txBody>
          <a:bodyPr anchor="t" rtlCol="false" tIns="0" lIns="0" bIns="0" rIns="0">
            <a:spAutoFit/>
          </a:bodyPr>
          <a:lstStyle/>
          <a:p>
            <a:pPr algn="ctr">
              <a:lnSpc>
                <a:spcPts val="2749"/>
              </a:lnSpc>
            </a:pPr>
            <a:r>
              <a:rPr lang="en-US" sz="1687">
                <a:solidFill>
                  <a:srgbClr val="00002E"/>
                </a:solidFill>
                <a:latin typeface="PT Sans"/>
                <a:ea typeface="PT Sans"/>
                <a:cs typeface="PT Sans"/>
                <a:sym typeface="PT Sans"/>
              </a:rPr>
              <a:t>Potential average yield increase for adopting farmers.</a:t>
            </a:r>
          </a:p>
        </p:txBody>
      </p:sp>
      <p:sp>
        <p:nvSpPr>
          <p:cNvPr name="TextBox 14" id="14"/>
          <p:cNvSpPr txBox="true"/>
          <p:nvPr/>
        </p:nvSpPr>
        <p:spPr>
          <a:xfrm rot="0">
            <a:off x="10180439" y="6162229"/>
            <a:ext cx="4784972" cy="626864"/>
          </a:xfrm>
          <a:prstGeom prst="rect">
            <a:avLst/>
          </a:prstGeom>
        </p:spPr>
        <p:txBody>
          <a:bodyPr anchor="t" rtlCol="false" tIns="0" lIns="0" bIns="0" rIns="0">
            <a:spAutoFit/>
          </a:bodyPr>
          <a:lstStyle/>
          <a:p>
            <a:pPr algn="ctr">
              <a:lnSpc>
                <a:spcPts val="5625"/>
              </a:lnSpc>
            </a:pPr>
            <a:r>
              <a:rPr lang="en-US" sz="5625" b="true">
                <a:solidFill>
                  <a:srgbClr val="00002E"/>
                </a:solidFill>
                <a:latin typeface="Nunito Bold"/>
                <a:ea typeface="Nunito Bold"/>
                <a:cs typeface="Nunito Bold"/>
                <a:sym typeface="Nunito Bold"/>
              </a:rPr>
              <a:t>10K+</a:t>
            </a:r>
          </a:p>
        </p:txBody>
      </p:sp>
      <p:sp>
        <p:nvSpPr>
          <p:cNvPr name="TextBox 15" id="15"/>
          <p:cNvSpPr txBox="true"/>
          <p:nvPr/>
        </p:nvSpPr>
        <p:spPr>
          <a:xfrm rot="0">
            <a:off x="11285636" y="7052965"/>
            <a:ext cx="2574577" cy="331291"/>
          </a:xfrm>
          <a:prstGeom prst="rect">
            <a:avLst/>
          </a:prstGeom>
        </p:spPr>
        <p:txBody>
          <a:bodyPr anchor="t" rtlCol="false" tIns="0" lIns="0" bIns="0" rIns="0">
            <a:spAutoFit/>
          </a:bodyPr>
          <a:lstStyle/>
          <a:p>
            <a:pPr algn="ctr">
              <a:lnSpc>
                <a:spcPts val="2500"/>
              </a:lnSpc>
            </a:pPr>
            <a:r>
              <a:rPr lang="en-US" sz="2000" b="true">
                <a:solidFill>
                  <a:srgbClr val="00002E"/>
                </a:solidFill>
                <a:latin typeface="Nunito Bold"/>
                <a:ea typeface="Nunito Bold"/>
                <a:cs typeface="Nunito Bold"/>
                <a:sym typeface="Nunito Bold"/>
              </a:rPr>
              <a:t>Data Points</a:t>
            </a:r>
          </a:p>
        </p:txBody>
      </p:sp>
      <p:sp>
        <p:nvSpPr>
          <p:cNvPr name="TextBox 16" id="16"/>
          <p:cNvSpPr txBox="true"/>
          <p:nvPr/>
        </p:nvSpPr>
        <p:spPr>
          <a:xfrm rot="0">
            <a:off x="10180439" y="7448847"/>
            <a:ext cx="4784972" cy="766763"/>
          </a:xfrm>
          <a:prstGeom prst="rect">
            <a:avLst/>
          </a:prstGeom>
        </p:spPr>
        <p:txBody>
          <a:bodyPr anchor="t" rtlCol="false" tIns="0" lIns="0" bIns="0" rIns="0">
            <a:spAutoFit/>
          </a:bodyPr>
          <a:lstStyle/>
          <a:p>
            <a:pPr algn="ctr">
              <a:lnSpc>
                <a:spcPts val="2749"/>
              </a:lnSpc>
            </a:pPr>
            <a:r>
              <a:rPr lang="en-US" sz="1687">
                <a:solidFill>
                  <a:srgbClr val="00002E"/>
                </a:solidFill>
                <a:latin typeface="PT Sans"/>
                <a:ea typeface="PT Sans"/>
                <a:cs typeface="PT Sans"/>
                <a:sym typeface="PT Sans"/>
              </a:rPr>
              <a:t>Used in our historical dataset for training and prediction.</a:t>
            </a:r>
          </a:p>
        </p:txBody>
      </p:sp>
      <p:sp>
        <p:nvSpPr>
          <p:cNvPr name="TextBox 17" id="17"/>
          <p:cNvSpPr txBox="true"/>
          <p:nvPr/>
        </p:nvSpPr>
        <p:spPr>
          <a:xfrm rot="0">
            <a:off x="7623870" y="8395097"/>
            <a:ext cx="9898261" cy="1116806"/>
          </a:xfrm>
          <a:prstGeom prst="rect">
            <a:avLst/>
          </a:prstGeom>
        </p:spPr>
        <p:txBody>
          <a:bodyPr anchor="t" rtlCol="false" tIns="0" lIns="0" bIns="0" rIns="0">
            <a:spAutoFit/>
          </a:bodyPr>
          <a:lstStyle/>
          <a:p>
            <a:pPr algn="l">
              <a:lnSpc>
                <a:spcPts val="2749"/>
              </a:lnSpc>
            </a:pPr>
            <a:r>
              <a:rPr lang="en-US" sz="1687">
                <a:solidFill>
                  <a:srgbClr val="00002E"/>
                </a:solidFill>
                <a:latin typeface="PT Sans"/>
                <a:ea typeface="PT Sans"/>
                <a:cs typeface="PT Sans"/>
                <a:sym typeface="PT Sans"/>
              </a:rPr>
              <a:t>Our commitment is to continue refining this system, integrating more data sources, and enhancing its capabilities to serve the agricultural community even better. We invite you to explore how this technology can transform your farming operations. Thank you for your time and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DAGonjuztbw</dc:identifier>
  <dcterms:modified xsi:type="dcterms:W3CDTF">2011-08-01T06:04:30Z</dcterms:modified>
  <cp:revision>1</cp:revision>
  <dc:title>Revolutionizing-Agriculture-with-Data-Driven-Crop-Recommendations.pptx</dc:title>
</cp:coreProperties>
</file>